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2" r:id="rId2"/>
    <p:sldId id="257" r:id="rId3"/>
    <p:sldId id="258" r:id="rId4"/>
    <p:sldId id="274" r:id="rId5"/>
    <p:sldId id="259" r:id="rId6"/>
    <p:sldId id="260" r:id="rId7"/>
    <p:sldId id="261" r:id="rId8"/>
    <p:sldId id="275" r:id="rId9"/>
    <p:sldId id="262" r:id="rId10"/>
    <p:sldId id="263" r:id="rId11"/>
    <p:sldId id="264" r:id="rId12"/>
    <p:sldId id="265" r:id="rId13"/>
    <p:sldId id="276" r:id="rId14"/>
    <p:sldId id="266" r:id="rId15"/>
    <p:sldId id="267" r:id="rId16"/>
    <p:sldId id="268" r:id="rId17"/>
    <p:sldId id="269" r:id="rId18"/>
    <p:sldId id="277" r:id="rId19"/>
    <p:sldId id="270" r:id="rId20"/>
    <p:sldId id="278" r:id="rId21"/>
    <p:sldId id="271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9729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61344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689059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83940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968361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56614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8426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97654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7181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1659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60520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0343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7377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85145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9635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2167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7070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000" y="162257"/>
            <a:ext cx="5562600" cy="1383352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05049" y="1600200"/>
            <a:ext cx="6347713" cy="6350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200" dirty="0" smtClean="0"/>
              <a:t>Silver Oak College Of Engineering &amp; Technology.</a:t>
            </a:r>
            <a:endParaRPr lang="en-US" sz="3200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09599" y="2438400"/>
            <a:ext cx="6347714" cy="3602963"/>
          </a:xfrm>
        </p:spPr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sz="2000" dirty="0" smtClean="0"/>
              <a:t>Prepared By: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dirty="0"/>
              <a:t>PAREKH PRATIKKUMAR</a:t>
            </a:r>
            <a:r>
              <a:rPr lang="en-US" sz="2000" dirty="0"/>
              <a:t> </a:t>
            </a:r>
            <a:r>
              <a:rPr lang="en-US" sz="2000" dirty="0" smtClean="0"/>
              <a:t>(29)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dirty="0"/>
              <a:t>JATIN DAVE</a:t>
            </a:r>
            <a:r>
              <a:rPr lang="en-US" sz="2000" dirty="0"/>
              <a:t> </a:t>
            </a:r>
            <a:r>
              <a:rPr lang="en-US" sz="2000" dirty="0" smtClean="0"/>
              <a:t>(45)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dirty="0"/>
              <a:t>SHAH PEARL NEELAMKUMAR</a:t>
            </a:r>
            <a:r>
              <a:rPr lang="en-US" sz="2000" dirty="0"/>
              <a:t> </a:t>
            </a:r>
            <a:r>
              <a:rPr lang="en-US" sz="2000" dirty="0" smtClean="0"/>
              <a:t>(58)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2800" dirty="0" smtClean="0"/>
              <a:t>Guided By: Prof. </a:t>
            </a:r>
            <a:r>
              <a:rPr lang="en-US" sz="2800" dirty="0" err="1" smtClean="0"/>
              <a:t>Hasumati</a:t>
            </a:r>
            <a:r>
              <a:rPr lang="en-US" sz="2800" dirty="0" smtClean="0"/>
              <a:t> Patel</a:t>
            </a:r>
          </a:p>
        </p:txBody>
      </p:sp>
    </p:spTree>
    <p:extLst>
      <p:ext uri="{BB962C8B-B14F-4D97-AF65-F5344CB8AC3E}">
        <p14:creationId xmlns:p14="http://schemas.microsoft.com/office/powerpoint/2010/main" val="32577678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71000"/>
            <a:lum/>
          </a:blip>
          <a:srcRect/>
          <a:stretch>
            <a:fillRect l="-8000" r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685800" indent="-685800">
              <a:buFont typeface="Wingdings" panose="05000000000000000000" pitchFamily="2" charset="2"/>
              <a:buChar char="q"/>
            </a:pPr>
            <a:r>
              <a:rPr lang="en-US" sz="4000" dirty="0" smtClean="0">
                <a:solidFill>
                  <a:srgbClr val="7030A0"/>
                </a:solidFill>
              </a:rPr>
              <a:t>Classification of Bricks</a:t>
            </a:r>
            <a:endParaRPr lang="en-US" sz="4000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1828800"/>
            <a:ext cx="6347714" cy="3880773"/>
          </a:xfrm>
        </p:spPr>
        <p:txBody>
          <a:bodyPr>
            <a:noAutofit/>
          </a:bodyPr>
          <a:lstStyle/>
          <a:p>
            <a:r>
              <a:rPr lang="en-US" sz="2800" dirty="0" smtClean="0"/>
              <a:t>First Class Bricks : Used for Superior work of permanent nature</a:t>
            </a:r>
          </a:p>
          <a:p>
            <a:r>
              <a:rPr lang="en-US" sz="2800" dirty="0" smtClean="0"/>
              <a:t>Second Class Bricks : Used for making ballast</a:t>
            </a:r>
          </a:p>
          <a:p>
            <a:r>
              <a:rPr lang="en-US" sz="2800" dirty="0" smtClean="0"/>
              <a:t>Third Class Bricks : Used for inferior and unimportant works</a:t>
            </a:r>
          </a:p>
          <a:p>
            <a:r>
              <a:rPr lang="en-US" sz="2800" dirty="0" smtClean="0"/>
              <a:t>Fourth Class Bricks : Used as aggregate for concrete in foundations, floors, roads etc..</a:t>
            </a:r>
            <a:endParaRPr lang="en-US" sz="28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3000"/>
            <a:lum/>
          </a:blip>
          <a:srcRect/>
          <a:stretch>
            <a:fillRect l="-8000" r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571500" indent="-571500">
              <a:buFont typeface="Wingdings" panose="05000000000000000000" pitchFamily="2" charset="2"/>
              <a:buChar char="q"/>
            </a:pPr>
            <a:r>
              <a:rPr lang="en-US" sz="4400" dirty="0" smtClean="0">
                <a:solidFill>
                  <a:srgbClr val="7030A0"/>
                </a:solidFill>
              </a:rPr>
              <a:t>Qualities of Good Brick</a:t>
            </a:r>
            <a:endParaRPr lang="en-US" sz="4400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1600200"/>
            <a:ext cx="6347714" cy="3880773"/>
          </a:xfrm>
        </p:spPr>
        <p:txBody>
          <a:bodyPr>
            <a:noAutofit/>
          </a:bodyPr>
          <a:lstStyle/>
          <a:p>
            <a:r>
              <a:rPr lang="en-US" sz="2800" dirty="0" smtClean="0"/>
              <a:t>Bricks should have,</a:t>
            </a:r>
          </a:p>
          <a:p>
            <a:pPr lvl="1"/>
            <a:r>
              <a:rPr lang="en-US" sz="2800" dirty="0" smtClean="0"/>
              <a:t>Regular size and shape,</a:t>
            </a:r>
          </a:p>
          <a:p>
            <a:pPr lvl="1"/>
            <a:r>
              <a:rPr lang="en-US" sz="2800" dirty="0" smtClean="0"/>
              <a:t>Uniform and brick-red color,</a:t>
            </a:r>
          </a:p>
          <a:p>
            <a:pPr lvl="1"/>
            <a:r>
              <a:rPr lang="en-US" sz="2800" dirty="0" smtClean="0"/>
              <a:t>Low thermal conductivity,</a:t>
            </a:r>
          </a:p>
          <a:p>
            <a:pPr lvl="1"/>
            <a:r>
              <a:rPr lang="en-US" sz="2800" dirty="0" smtClean="0"/>
              <a:t>Good strength,</a:t>
            </a:r>
          </a:p>
          <a:p>
            <a:pPr lvl="1"/>
            <a:r>
              <a:rPr lang="en-US" sz="2800" dirty="0" smtClean="0"/>
              <a:t>Enough hardness,</a:t>
            </a:r>
          </a:p>
          <a:p>
            <a:pPr lvl="1"/>
            <a:r>
              <a:rPr lang="en-US" sz="2800" dirty="0" smtClean="0"/>
              <a:t>Sound proof,</a:t>
            </a:r>
          </a:p>
          <a:p>
            <a:pPr lvl="1"/>
            <a:r>
              <a:rPr lang="en-US" sz="2800" dirty="0" smtClean="0"/>
              <a:t>Metallic ringing sound when two bricks are struck together..</a:t>
            </a:r>
          </a:p>
          <a:p>
            <a:pPr lvl="1"/>
            <a:endParaRPr lang="en-US" sz="28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2160590"/>
            <a:ext cx="7162801" cy="388077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5400" dirty="0" smtClean="0">
                <a:solidFill>
                  <a:srgbClr val="7030A0"/>
                </a:solidFill>
              </a:rPr>
              <a:t> BUILDING MATERIAL :</a:t>
            </a:r>
          </a:p>
          <a:p>
            <a:pPr marL="0" indent="0">
              <a:buNone/>
            </a:pPr>
            <a:r>
              <a:rPr lang="en-US" sz="5400" dirty="0" smtClean="0">
                <a:solidFill>
                  <a:srgbClr val="7030A0"/>
                </a:solidFill>
              </a:rPr>
              <a:t>         LIME</a:t>
            </a:r>
            <a:endParaRPr lang="en-US" sz="54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857250" indent="-857250">
              <a:buFont typeface="Wingdings" panose="05000000000000000000" pitchFamily="2" charset="2"/>
              <a:buChar char="q"/>
            </a:pPr>
            <a:r>
              <a:rPr lang="en-US" sz="4000" dirty="0" smtClean="0">
                <a:solidFill>
                  <a:srgbClr val="7030A0"/>
                </a:solidFill>
              </a:rPr>
              <a:t>LIME</a:t>
            </a:r>
            <a:endParaRPr lang="en-US" sz="4000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5951" y="1676400"/>
            <a:ext cx="6347714" cy="3880773"/>
          </a:xfrm>
        </p:spPr>
        <p:txBody>
          <a:bodyPr>
            <a:noAutofit/>
          </a:bodyPr>
          <a:lstStyle/>
          <a:p>
            <a:r>
              <a:rPr lang="en-US" sz="2800" dirty="0" smtClean="0"/>
              <a:t>Important cementing material used in engineering construction.</a:t>
            </a:r>
          </a:p>
          <a:p>
            <a:r>
              <a:rPr lang="en-US" sz="2800" dirty="0" smtClean="0"/>
              <a:t>It is the material which has the capacity of holding structural units (like bricks, stones, aggregate) together with sufficient strength.</a:t>
            </a:r>
          </a:p>
          <a:p>
            <a:r>
              <a:rPr lang="en-US" sz="2800" dirty="0" smtClean="0"/>
              <a:t>Classification of lime is,</a:t>
            </a:r>
          </a:p>
          <a:p>
            <a:pPr lvl="1"/>
            <a:r>
              <a:rPr lang="en-US" sz="2800" dirty="0" smtClean="0"/>
              <a:t>Fat Lime,</a:t>
            </a:r>
          </a:p>
          <a:p>
            <a:pPr lvl="1"/>
            <a:r>
              <a:rPr lang="en-US" sz="2800" dirty="0" smtClean="0"/>
              <a:t>Hydraulic lime, </a:t>
            </a:r>
          </a:p>
          <a:p>
            <a:pPr lvl="1"/>
            <a:r>
              <a:rPr lang="en-US" sz="2800" dirty="0" smtClean="0"/>
              <a:t>Poor lime.</a:t>
            </a:r>
            <a:endParaRPr lang="en-US" sz="2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05400" y="4905919"/>
            <a:ext cx="2619375" cy="1743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16908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705601" cy="1320800"/>
          </a:xfrm>
        </p:spPr>
        <p:txBody>
          <a:bodyPr>
            <a:normAutofit/>
          </a:bodyPr>
          <a:lstStyle/>
          <a:p>
            <a:pPr marL="857250" indent="-857250">
              <a:buFont typeface="Wingdings" panose="05000000000000000000" pitchFamily="2" charset="2"/>
              <a:buChar char="q"/>
            </a:pPr>
            <a:r>
              <a:rPr lang="en-US" sz="4000" dirty="0" smtClean="0">
                <a:solidFill>
                  <a:srgbClr val="7030A0"/>
                </a:solidFill>
              </a:rPr>
              <a:t>Properties of lime</a:t>
            </a:r>
            <a:endParaRPr lang="en-US" sz="4000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1828800"/>
            <a:ext cx="6347714" cy="388077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Fat Lime,</a:t>
            </a:r>
          </a:p>
          <a:p>
            <a:pPr lvl="1"/>
            <a:r>
              <a:rPr lang="en-US" sz="2800" dirty="0" smtClean="0"/>
              <a:t>Hardens very slowly,</a:t>
            </a:r>
          </a:p>
          <a:p>
            <a:pPr lvl="1"/>
            <a:r>
              <a:rPr lang="en-US" sz="2800" dirty="0" smtClean="0"/>
              <a:t>Slakes vigorously,</a:t>
            </a:r>
          </a:p>
          <a:p>
            <a:pPr lvl="1"/>
            <a:r>
              <a:rPr lang="en-US" sz="2800" dirty="0" smtClean="0"/>
              <a:t>Has a high degree of plasticity,</a:t>
            </a:r>
          </a:p>
          <a:p>
            <a:pPr lvl="1"/>
            <a:r>
              <a:rPr lang="en-US" sz="2800" dirty="0" smtClean="0"/>
              <a:t>Has perfectly white color.</a:t>
            </a:r>
          </a:p>
          <a:p>
            <a:pPr lvl="1"/>
            <a:r>
              <a:rPr lang="en-US" sz="2800" dirty="0" smtClean="0"/>
              <a:t>Hardens in combination with air,</a:t>
            </a:r>
          </a:p>
          <a:p>
            <a:pPr lvl="1">
              <a:buNone/>
            </a:pPr>
            <a:r>
              <a:rPr lang="en-US" sz="2800" dirty="0" smtClean="0"/>
              <a:t>	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5636" y="221674"/>
            <a:ext cx="8194964" cy="3664526"/>
          </a:xfrm>
        </p:spPr>
        <p:txBody>
          <a:bodyPr>
            <a:noAutofit/>
          </a:bodyPr>
          <a:lstStyle/>
          <a:p>
            <a:pPr marL="342900" lvl="1" indent="-342900">
              <a:buFont typeface="Wingdings" panose="05000000000000000000" pitchFamily="2" charset="2"/>
              <a:buChar char="Ø"/>
            </a:pPr>
            <a:r>
              <a:rPr lang="en-US" sz="2800" dirty="0" smtClean="0"/>
              <a:t>Hydraulic lime,</a:t>
            </a:r>
          </a:p>
          <a:p>
            <a:pPr lvl="1"/>
            <a:r>
              <a:rPr lang="en-US" sz="2800" dirty="0" smtClean="0"/>
              <a:t>Hardens in combination with water,</a:t>
            </a:r>
          </a:p>
          <a:p>
            <a:pPr lvl="1"/>
            <a:r>
              <a:rPr lang="en-US" sz="2800" dirty="0" smtClean="0"/>
              <a:t>Contains 5-30 % of water,</a:t>
            </a:r>
          </a:p>
          <a:p>
            <a:pPr lvl="1"/>
            <a:r>
              <a:rPr lang="en-US" sz="2800" dirty="0" smtClean="0"/>
              <a:t>Does not shrink much,</a:t>
            </a:r>
          </a:p>
          <a:p>
            <a:pPr lvl="1"/>
            <a:r>
              <a:rPr lang="en-US" sz="2800" dirty="0" smtClean="0"/>
              <a:t>Is not perfectly white colored,</a:t>
            </a:r>
          </a:p>
          <a:p>
            <a:pPr lvl="1"/>
            <a:r>
              <a:rPr lang="en-US" sz="2800" dirty="0" smtClean="0"/>
              <a:t>Forms a thin paste with water,</a:t>
            </a:r>
          </a:p>
          <a:p>
            <a:pPr lvl="1"/>
            <a:r>
              <a:rPr lang="en-US" sz="2800" dirty="0" smtClean="0"/>
              <a:t>Slakes very slowly.</a:t>
            </a:r>
            <a:endParaRPr lang="en-US" sz="2800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22460" y="4495800"/>
            <a:ext cx="8229600" cy="21058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lang="en-US" sz="2800" dirty="0" smtClean="0"/>
              <a:t>Poor lime,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kumimoji="0" lang="en-US" sz="28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Contains</a:t>
            </a:r>
            <a:r>
              <a:rPr kumimoji="0" lang="en-US" sz="28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 more than 30% of clay,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800" baseline="0" dirty="0" smtClean="0"/>
              <a:t>Slakes</a:t>
            </a:r>
            <a:r>
              <a:rPr lang="en-US" sz="2800" dirty="0" smtClean="0"/>
              <a:t> and sets very slowly.</a:t>
            </a:r>
            <a:endParaRPr kumimoji="0" lang="en-US" sz="28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857250" indent="-857250">
              <a:buFont typeface="Wingdings" panose="05000000000000000000" pitchFamily="2" charset="2"/>
              <a:buChar char="q"/>
            </a:pPr>
            <a:r>
              <a:rPr lang="en-US" sz="4000" dirty="0" smtClean="0">
                <a:solidFill>
                  <a:srgbClr val="7030A0"/>
                </a:solidFill>
              </a:rPr>
              <a:t>USES OF LIME</a:t>
            </a:r>
            <a:endParaRPr lang="en-US" sz="4000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76400"/>
            <a:ext cx="6347714" cy="3880773"/>
          </a:xfrm>
        </p:spPr>
        <p:txBody>
          <a:bodyPr>
            <a:noAutofit/>
          </a:bodyPr>
          <a:lstStyle/>
          <a:p>
            <a:r>
              <a:rPr lang="en-US" sz="2800" dirty="0" smtClean="0"/>
              <a:t>Whitewashing and plastering of walls,</a:t>
            </a:r>
          </a:p>
          <a:p>
            <a:r>
              <a:rPr lang="en-US" sz="2800" dirty="0" smtClean="0"/>
              <a:t>Preparation of  mortar for thick walls, damp places etc.,</a:t>
            </a:r>
          </a:p>
          <a:p>
            <a:r>
              <a:rPr lang="en-US" sz="2800" dirty="0" smtClean="0"/>
              <a:t>Construction under water,</a:t>
            </a:r>
          </a:p>
          <a:p>
            <a:r>
              <a:rPr lang="en-US" sz="2800" dirty="0" smtClean="0"/>
              <a:t>First class brick and stone masonry works,</a:t>
            </a:r>
          </a:p>
          <a:p>
            <a:r>
              <a:rPr lang="en-US" sz="2800" dirty="0" smtClean="0"/>
              <a:t>For inferior works,</a:t>
            </a:r>
          </a:p>
          <a:p>
            <a:r>
              <a:rPr lang="en-US" sz="2800" dirty="0" smtClean="0"/>
              <a:t>Production of good mortar.</a:t>
            </a:r>
          </a:p>
          <a:p>
            <a:endParaRPr lang="en-US" sz="28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31000"/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667000"/>
            <a:ext cx="7315200" cy="1600200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marL="571500" indent="-571500">
              <a:buFont typeface="Wingdings" panose="05000000000000000000" pitchFamily="2" charset="2"/>
              <a:buChar char="q"/>
            </a:pPr>
            <a:r>
              <a:rPr lang="en-US" sz="5400" dirty="0" smtClean="0">
                <a:solidFill>
                  <a:srgbClr val="7030A0"/>
                </a:solidFill>
              </a:rPr>
              <a:t>BUILDING MATERIAL :</a:t>
            </a:r>
            <a:br>
              <a:rPr lang="en-US" sz="5400" dirty="0" smtClean="0">
                <a:solidFill>
                  <a:srgbClr val="7030A0"/>
                </a:solidFill>
              </a:rPr>
            </a:br>
            <a:r>
              <a:rPr lang="en-US" sz="5400" dirty="0" smtClean="0">
                <a:solidFill>
                  <a:srgbClr val="7030A0"/>
                </a:solidFill>
              </a:rPr>
              <a:t>       BITUMEN</a:t>
            </a:r>
            <a:endParaRPr lang="en-US" sz="54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31000"/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571500" indent="-571500">
              <a:buFont typeface="Wingdings" panose="05000000000000000000" pitchFamily="2" charset="2"/>
              <a:buChar char="q"/>
            </a:pPr>
            <a:r>
              <a:rPr lang="en-US" sz="4000" dirty="0" smtClean="0">
                <a:solidFill>
                  <a:srgbClr val="7030A0"/>
                </a:solidFill>
              </a:rPr>
              <a:t>BITUMEN</a:t>
            </a:r>
            <a:endParaRPr lang="en-US" sz="4000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1600200"/>
            <a:ext cx="6347714" cy="3880773"/>
          </a:xfrm>
        </p:spPr>
        <p:txBody>
          <a:bodyPr>
            <a:noAutofit/>
          </a:bodyPr>
          <a:lstStyle/>
          <a:p>
            <a:r>
              <a:rPr lang="en-US" sz="2800" dirty="0" smtClean="0"/>
              <a:t>The Bitumen is a binding material which is present in asphalt.</a:t>
            </a:r>
          </a:p>
          <a:p>
            <a:r>
              <a:rPr lang="en-US" sz="2800" dirty="0" smtClean="0"/>
              <a:t>It is black in color and obtained in solid/semi solid state.</a:t>
            </a:r>
          </a:p>
          <a:p>
            <a:r>
              <a:rPr lang="en-US" sz="2800" dirty="0" smtClean="0"/>
              <a:t>Bituminous materials are very commonly used in highway construction and pavements.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29661180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6000"/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67591"/>
            <a:ext cx="8229600" cy="678873"/>
          </a:xfrm>
        </p:spPr>
        <p:txBody>
          <a:bodyPr>
            <a:noAutofit/>
          </a:bodyPr>
          <a:lstStyle/>
          <a:p>
            <a:pPr marL="685800" indent="-685800">
              <a:buFont typeface="Wingdings" panose="05000000000000000000" pitchFamily="2" charset="2"/>
              <a:buChar char="q"/>
            </a:pPr>
            <a:r>
              <a:rPr lang="en-US" sz="4000" dirty="0" smtClean="0">
                <a:solidFill>
                  <a:srgbClr val="7030A0"/>
                </a:solidFill>
              </a:rPr>
              <a:t>Classification of Bitumen</a:t>
            </a:r>
            <a:endParaRPr lang="en-US" sz="4000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1828800"/>
          </a:xfrm>
        </p:spPr>
        <p:txBody>
          <a:bodyPr>
            <a:noAutofit/>
          </a:bodyPr>
          <a:lstStyle/>
          <a:p>
            <a:r>
              <a:rPr lang="en-US" sz="2800" dirty="0" smtClean="0"/>
              <a:t>Asphalt,</a:t>
            </a:r>
          </a:p>
          <a:p>
            <a:endParaRPr lang="en-US" sz="2800" dirty="0" smtClean="0"/>
          </a:p>
          <a:p>
            <a:endParaRPr lang="en-US" sz="2800" dirty="0" smtClean="0"/>
          </a:p>
          <a:p>
            <a:r>
              <a:rPr lang="en-US" sz="2800" dirty="0" smtClean="0"/>
              <a:t>Tar,</a:t>
            </a:r>
          </a:p>
          <a:p>
            <a:endParaRPr lang="en-US" sz="2800" dirty="0" smtClean="0"/>
          </a:p>
          <a:p>
            <a:endParaRPr lang="en-US" sz="2800" dirty="0" smtClean="0"/>
          </a:p>
          <a:p>
            <a:r>
              <a:rPr lang="en-US" sz="2800" dirty="0" smtClean="0"/>
              <a:t>Cut-back,</a:t>
            </a:r>
          </a:p>
          <a:p>
            <a:endParaRPr lang="en-US" sz="2800" dirty="0" smtClean="0"/>
          </a:p>
          <a:p>
            <a:endParaRPr lang="en-US" sz="2800" dirty="0" smtClean="0"/>
          </a:p>
          <a:p>
            <a:r>
              <a:rPr lang="en-US" sz="2800" dirty="0" smtClean="0"/>
              <a:t>Emulsion.</a:t>
            </a:r>
            <a:endParaRPr lang="en-US" sz="2800" dirty="0"/>
          </a:p>
        </p:txBody>
      </p:sp>
      <p:sp>
        <p:nvSpPr>
          <p:cNvPr id="6" name="AutoShape 2" descr="data:image/jpeg;base64,/9j/4AAQSkZJRgABAQAAAQABAAD/2wCEAAkGBhQSERUTExQVFRMWGR0YGRgYGRoYGBgcGhsfGxocGyAbGyYgGhsjGhwYHzAgIycpLCwsHCExNjAqNSYrLCkBCQoKDgwOGg8PGiwkHyQsLCwsLCwsLCwsLCwsLCwsLCwsLCwsLCwsLCwsLCwsLCwsLCwsLCwsLCwsLCwsLCwsLP/AABEIAMYA/wMBIgACEQEDEQH/xAAbAAACAwEBAQAAAAAAAAAAAAADBAECBQAGB//EADsQAAIBAwIEBAMGBgICAgMAAAECEQMSIQAxBCJBUQUTYXEygZEUI0KhsfAGUsHR4fFicjNDFbIWU4L/xAAYAQEBAQEBAAAAAAAAAAAAAAABAAIDBP/EACARAQEBAAEEAwEBAAAAAAAAAAABESECEjFBUWFxEwP/2gAMAwEAAhEDEQA/AA8FUs5c1Q3wvaDgZgXAHG0t21ycVBOVQRE2sGEk45RIMi2e4xqn2YOC5tdZPMArK0mblPKWJb2+eqUK1rE3OtoNttqgSRk2wjRbEnm16nmHRbWMFACMkAc25BMQSYIwwG++iUeFcRcCTdhbGgct0m1+YZjI7AHGeqolU/fckrfc1xckbLtFs5EEjMmBo/D13VpuZwPhBaSZI2BdoGNvScayS9Sjc0iyWOSyvTzG8MQrEgdcHedD4jgQXVLAykNcJFQA4A3LRuc40R6LUy/I9PzPhFxSGBiRC4PUYycZOdD4ZmJJJJKgr5ZVmJBPM6yQtOTG7HH4dxqStHhrWikvLkGLbVIXMQDI2MBTkd50WGpuZ8wD3d89iFgEHB/CMgEarxilZlpJGAEuSoEAVgQz8zdsHYxpdGpuotuhzIkIgSBLBWp5Erm1ifbUjlXipd6ZFxABLAgW91ADB2JH/UTO+io3IWp8QSpEQ1QIyz1EC31gg4x1wrRDIqgFWjZytxIECGvBuO+R5fTAkgS9Kk/3hroVciLCQR2ADWoABORnByJjUVOKq2MgeNgWIFK3YzBu5cmMADIB9eMWIUb4WEWFuYRDSJKnED4CRk431bh+CquFS562ckgJAI6yIggj3x6aPxvDFV8tjDj4VDSDkHKmOUHBzI7RqSa/DCSTgBSzIW3t7hQO5IDwZODnKdCoDcC1OC07pfBMABurRHWZ0CvxCmZgMCBdayBjnAhlUiccoBgEc2tDhvEGDYFQFvWXMZgsPhjAhzmdzOjVilfjGgs1RmUZH3hFTBnczjbBjIjtotLiWYgyau8m7nIOIYITiekjMZ1NBTVPwklm5mugrEYGJIiBtd66H4p4QeH8oWt5IMhwp5GiIJMW3T1gEicHTqwCnwwa6LUUSCb1OwkZU/GMkyDE7Y0VOFkIWZbWIM3c7nYsWpmTvMAAdz00KlVuJMpzXH71eXsCxBYbifxTPpi6uAtQJb5gMEgyBEyVDIS8SVlZM9MRqDuOVFa24EgXEy2xJyQTJ5o39c7xy1TAIMgyrspDoIIw6glJkjESRIJHRevWapSDWIDeAgLIanoQGXlMDYkfWJ0OPrtYqEMVOIEGBNxW+9oBYAWgCSY6nQQOG4iWAZfKkQSoWoijEMAzERN0rBJAjGhVELuXVRDAX2oFmTEFZKgkdhJ07UQbODauAwBcQ2MlqkCPftvkaQ4czcqVUKXGbnSHURm0NDQcY29SdSEHCsaJspMWWZCjAIMC0BWwRBhZjtohoFKt7UaljjBCDGxIysgzOCvz0vxnBsDLCWHNCXBmVsjBAj0ztOTqaANimm7S7lYqJIbJtaDL/DInln01I1wjW+YC14aI5lBME7AsNshoOY67a6rxBsD+WUBi60EKWIwQdmx8pj20OvwjctqyRi2LWUfitN7XCYxbt3iNXomyn5yqCu4emHQMDuGDQN8SbVM/LSFeJcRuYwT8RIMEK3Rexk5wOmgjhhVYo5U/ExxaobcKbYK+3pjVOGQmpSLMxEH7uGY7Zk3EkEfyneIiNWSsrLfIUxDXP94WBMAjkIYgRcVJnEdgr0+KG7MqXLFgh9u5Rg0H/rI7g6Z4lFKFW8kKvNdkQCZ3eG6EEEkDEgYOhV6uLg9NbiGRVIvkYYQAby09F+hg6mthlFW0KZy8oWJndjMyARGBvvvp0YrUUQFhSWm203wIybc2EzAtOSRHbQ+EouBKAFVJWQI69jiCR/Lg/M6PWLAxNoA5ZfzwsAmYtwsSBzY9NA4w/A3O9FcE0lAqqTtFwIdOnWPSdOoKvyOqrVpqx/50iLul2W5hmLvfpp0eJ1BUK+cGdVgkOktJ2OIqACIwBJIE6WSk7f8At8tlY23AuT/MPgJVTJGQSJkGMEkhnZppE0lAY8oIzPVQCsdD1yRsdRLVqK/hrV1VCS1GmSxZmzP3dNQMZ+Jj9MnpcC1WCFBVBaWMhiOoBRfvdtiMbiJOijjKRAHMZMgqyQpI6hlOR/KRGI20jUoikzMVSZmVgscjJEkAgbC7vkY0A5U4BqdLzIa5h8MnkGLbrqhE52DDGI6atwwLkWyGUfEKKOCTkgKlXlUiN16fF00FqnlIfPWs/qa8rHorOYGJhZbXV+OV0BAdbza0QpIg/igMnuc9iMHQRhUVJo1S61C0tdLi95ZVKBS1sZ/lMRONdX8Ply9GarASQtN0jO4NsBpnMzjMb6Xqgsjui1jm37tKbKYGM3S8HsQRGr1eHmmBRDtbDN5hFqiCHgzOewuH01IeihLgzdC8zujNnb4mkXZIgmPTBBl6TGoyU0aFhpUoZEbMAFDbQAoERk7AxwfhtNaKkgUQTcB5VWJOxOAD0MiOmq+I0kZalMU2FUKB5jNDY2eQDZkH6Z1JFelAe+8BiFVBy4xN1zjM/wCxnRxwySRUQCiwAiS17TIItctiJkyPz1j+FQQgMtuPvQF84jJJI9ZIAJwFM99Xw3w9W+7qqgZTejOKYpqC0qqZyQBBhVnrvmQNDhWKKhqrfObqYUgNj4VZWAMxIkT76LVrBmDRZbaosp85ExnI5T2KMckzruOSqKk3QRkNQAgEG5ZIAHQ7CfyOlaFRajrJlmHw2q2QQSXF6kQep/m0eyd4jggL+IZGsYZimzT+EEkddotGPfQaRrsqF2CqhMCERmB2j7sFT859dAev5ZdqhcCbLT96bmyqxTebYIAYAz19b+JcEAeYAO0WrSANUp2KnAgzkGMY9EL8ZTRylqgsGljUBBgDeSZBBtEkQdozq/nmoJSCqtBNogEGCBAAbE/i+mhgDlWQ9wuiDaLZa6TcpIjb5ic6jjOCLDzqbimq4YhBaoVpZiqG4nBAMHcxjUhKKo5M1A4B2thrp2KvTZY7QflORw4otTYo1J7SCGLm8c3MIFptKgAAmOm2g+J0WqVFp0UptJEMr1qbEwSYCqwTE7sJGreL1iq2HhxUcQSjMqgTMFHLkiM4kztAzoItNitQfd0A7QfiFwUnJKXQx3EjuO0aMfEaLpUp07XyTaqhuWchZn1WSmMjprOocZcT5yVFVGlYIq2gwYJm0giJgyJA93DwlHiBUhwwAks5HmL+GB/+sqSIAzmQO7QFw/Fh5Yh0TsVLMQsiLSsMO0E7HGu80t5iy1hMSwGGzJXkORGx2I9hoHDhyiqKnmAmPLKKrVBsYLqGOxzEmDGY0ZaJqoVVwqhriTUdXJgg3iARBiLYIt1JK8EpVwLqokC8AsC3KAFxYOslRg98xPF8PUSmXqVIp/DPRJEKTZ+GYEEddUR1CmaILrAZvMpi+INzBjTLKTmTn0O2q8XxBKqq1KbkiMoblP4ihtEi0kfEN8yDoKKnDPUpIsGtJ5hTvAIBlW5iZg24iN9tgf7QwhApIB8wKrziLYxuMRnIA6ROlOHovRIIlADavKlrKRINjyUIJPxEnJHrqOPQVAb1QBbmDWwFZgSWNsCCcnfbvpAyV2ZAX4fyw4MmmtQsGwILFmDesrt1kkATcXdC+UzU0NtrEFr1B2QuVbpkBTBII0pRD0V80OL2WJD2qzGbQBcGLR05Z9yTrUpWkBlUCoQTDLC3DGailwo33I99xqSqeKU3VQa4uOUtuWR1iUKEe4xG431UzTTzCS1aSTcVSVYm0/EAwAwOWRtgDVKvCgq4Vrj8JliA90TmIwIMzmOp0ajTQBZFW9SQxpi3fIDsjHpBHUyJ0gDh+CZeWo7wYIL7sYMACYQb4yMjRhWp1FM1anl4E3qy4iZvKlQDGCCTMiNN+D8TTcnAV1HMFqLTW7B+GGuIkQwH9QEKdaoJplqjgMachhJLRC7IwAncKAcmd4aUjwl1qDyyhpDnLBjTYkjJfmWfdQJnbGh8fxrhxeKUMptA+FoP4SGEvtMmRAIic0HAkN8bsqwpQupRenuY+ZMdOkL4hTUqSeHY/CLgzVFOdhLLBAxHNtvOspKcQQl/nsiwAyLyhiSLZkliZ9icZxnXHEPy+Z9mUiJqmJ67F+YHAySDn01kcRwMktaYBuUggKpO8KZJIGQQMZ213E1vuoNEEH4msCgf8ysF1IEnAmRiNSO8d4mVH/kHFKZAUBWkgiN1taD6jrk6UpUxzO6hbecCiqmI3ChqnSMjbJ9tRw3idBqTnhi5JEsXVxSwIk3sxPvd3Mb60z4zUYkIqgKN0qAqwI3WWCDMgg9tSZXij1JR0FMqJFyqQZnEphRt8QnJjbT1Lg2KsaZfzBMI6OVkgTY08849RONW8OqsxBCBCwlbUHmMBhjJaLgeyjf6D4niCXXzRRgEc1UPTqLnYrOZHUR1nUgeG8VoVGLFvLqU5vpuaqucRDCFAM9LvlofDVxVZ2Afm5BTblCxM8wBLSehiPmdV8U8bdOJZlejzKD95SVxI5RaxLFlONjIPTTvB8U1VwcrVUyGZFVMqRChgSywT8JMdtBWSjUQwi8LSH4QGFV3nfl/Bnou+ew0rxNbzl5kpiVlxDSIuBWJKsRzZADDGOx671WvVWoIX+IkK6AxHOgpsoYmMiGxmTovhyKKy2N5jBcOj2pcMFSg5lOZzIzjOpEOGoU6aFjIpi2VLQoGBsw2B3YOD7bang/AwvMr3l5h1IrlF/CIbb6bDMkZ0+L4eoBZVUteYAC9ZkiXLGMfiLCMaBQ8OBtV28pKUwOZHWTjlUryY/EDsDJ0ovQplpVSwrySrVHdGI6sQEtBJ/Db7xEilfwpkIIPlPdcKyMrMr7EwR6kGSuPlB6HBOaBdnovJJR0pucgQCWvJJA7Y99I8Nw/2tGZDUNpaCLitTB3fFq7De4AZHUiMP8AfU3NR72+GH5SSGiC1vI4M7AQZB3nQ6ICsipTlSRfDqRyiLV5bnN3WT2EaaFZ7UIY03ATJi5ZHMkhQTvEOzDOhHihVTyqlQpULGfLUJ5gEMA1tMRIKkGN9jpTX43gYdXPCuQykOPMC2AHcFWO8mVC9BkbaQ4vw16a2/ZiiHnva+8E/Dc4VD0/EBIx00lQ46kpAasfNUhrCkVVIMqv3ZIfO4Ppt1txPAtTpm6mLDPKQ1UcwlmbJ8r3ie8baCMq03jE1wQBUPIGBAHKbjn4kySeWYg6vCrzsLC5HxxF0QozDEk9riPy13AV7mPCtSuoKkGItukj8SksAIIYDcHOl0qPTe5KgSmpAK1qZRsYLX8yDf4tjsI0jkbiPDlZYYrTVJZoYtcCIItcHAnGcdtQlXyqlOyqshjYQMMCIbIU+W3y2231erXsJKVVK1TDGkQ4ED4nC0xbgD8RExjQUdkqgUWYBoAtZVVwJJIlYLGQSQIwTuZ1QUfj+JNSoGr87U0ZqVn3jgt8RJQ74xyzvjc6Ea9YlHSualACGuvJBO9/KQCAVwfQY207xvBPffVoubpuZ2ouQgkgKQssJ2JF2cnGk6/hzPSNSnTrWOSTTqUzR7GBuMnqQAToQjXm0P5K3EJJXy5UiV5EByDgyI6zpLhaDJUqUkLsVM/d3EAGCQIJCdgT9I0zwnitRaaVKTNBxaQLjEi2WBgjuRJj1wTiPEh50VFqi74CGC0wepIGzGf+MgdYOtB1FqdVb1IVwDAYOC1uLTIjfG4z011KtUqVEQOW5bigtxIxN0xj0/TQC9JGN/mAmSrIRMdYNhL5mR66S4ladUh0qVKSqCBUrKZljkZXKRGDGcjbVpw9Q4Nwb3qLakmVKsR3ALNLz2E7deg/E6RPM7AkAgPAuAMBr91UiIEHEnA20BHpVCPs6s03XqGVhPSQQAsydt8HGpajSgh08u058w+UojPwkR6XTPqY1LDXhniHlILiVoDApeWtRzJ+JrWVsz8MGJzGwY+3qqv5IJ5bVFRHSwfyczNyzt2iIxpCl4kAGqCq0O4ttJFONpHLlRvJiR17uUvDwFFT7Qg621gSCWEgyG5M5iDG8Y0Jm8PUqeSRWoGuC0MxcAKD/wAVWCoEyJnv0iU+0XDhvMfynF8m28rNyCmrmbxtiYHbRqzVF8wsopXsLS6gU2EAE8/M23Lgd+uo4PjUVERAisVZlBprULEG4gETYJ6Zjl21I/xNOgIDs9NmmPM8tCTG8EgR8vrrDp0ggVZeixhgoCspCEZa2mIwBORHcjY/hFWnVdnC1VZlOalMPUA/lXmmAJOI9Z0xwNOo3mIlZfKDQo8ko5iZvKyygHlJUmYOgwLxPjazeWtWkqszLDrDMc7Ac2TsCVt/oW8vUB5fKVcwrLUYgdTaEBONiPbOgL4rU4dijVBTdSDz21VCHoZW4iZgypGAZ1o8Y1cVBVRmsqAAk0iii3ILF2NwMwACD21faC4U3OztTsBgBPMZATOGbyw5EzEGAe2dT4j4hVqBHakKYR7WpNUqMKgmFciOVQeYNEmI66UNViGNZg6U2D1XVXBbrAhrIChQWUyB1na1OqtR1VbXE3JejNkjc2tkgkAmMe+pCV/GKlyUxUNOlU2pKreS2COS7vIlP9anhuFXzagpmlTZxBuaxoG8FjEg7jpI3jPUKlU02p21kq3ZZi5D9xSvIG02gQwmTIGb0OP4TiUUcQayOuPv7ZVxuEc0wLp6Y9tSxar4gtNioo/aDglQ4AQAEAsxENdzGBHtoXBMCajeTWpEyLbTUIAEAsbpKznp2Db6T8SowfMooxa6Cyv5S1RMA4qEhtgWGDGInTNTiuIdRNAKcAtDeYhAmUdibl33nrkxqIvh3C1AivRCV1ytR1K0qjAHBIy1mZtWTyzpjhuDVizUBSVYKkI7OCRkypi0gyCcT12whwfiC1LxSTimrIGXkpiCxmA5tAMHqY0zU4lVdU4nhwwcKENSmquhzcbkFzwTIO2oGafDQACGKVN6v/kQ2n4QYFrEnrj1MaS4TiOGaqbeIdKx5GXyqrsR0EmIOOgj10k6pTuYu9K02ohZwjYkPEwpkW4DBsmFxpjhK4vQVWr3BTaZZiqndGKwwAMEZg99SP8AGMzOVZ6rMDAz5TwywI5g75IwcGNC8O8fY0hzFp5SGpCkBiY2LH5k9PUarWsqwwpJxVQQKZFRryDkFkcZAjYEkAH5BWsRWqCobi0ILUXy1AyARAhlP4mJ33GpKeE8M1ejYzugpllRTTDycyxDHPKdgepidG4GofLFJX5ZtJV1WQptIUFgR7p7TofFNToVbhWUCpLMzoGgAZAKljuVFsmOnrHHeL0aLKpq3AxaQ3mKwPX4VVMdCSRG52NqwVPB4BWhMrEgIQeURkqQVnYmGJECIB1Wj5tGjVSoipdc4Sq4ZIA3gbW4IJkjGBvqP/jlSlaWNikWwKa1ADsLzTZjnoI9zsXPA+GUF/OLAkne0XU4gA7wsk7EDuJnUmd4bwN9JXZRTpQZDIIMkG4rPKt3U9NH4biaha0PWhWaSFFSFWdgaZa0xy5mBudPeK0ZFOn9sDUnlHBYNdPNDSWCiMHaQfqvV8SIRUPkeaJQUw1U4Ui5QalUApsQWEQRuDq1YtU41lgETTMWEoqsboIgGIOSIMTB3Gi+IUxTphxQDhQTDCGLAqEUAH4WLGTuIB1jcTwtNVPmVQoLqygqajBjBWGi4ARBPOCJiOjlDxqgtq1a5uIlQQjrDEwUAXMdzG3SdOjDtTwtKkF6S0hyvLVyQGmN4lSCRv3j3X4fwRaVQvTo1FBBmpYain2W5GmYzGs2t4p5vEMtMWNGyU2moANyQ5AJibQvXm+GdN+DeKVOeKla1TBpkDkbEgIQC3cnG+5jI0G3h9lKnUWj5VFYuJi1oEGeYtvmACSeg06KKKrVKJaJ2aj91JPwkserE5MGScDOs77FefMvvIwKAFzrH4TAtBEDBMwIxovFeJVA1rKCSIsdmpssHcgWytvYxGtBd+OpVBDJJpkg2oVyCASClNBjIMNjr11fhuJpEKrKjVVBKkVCkd7SwLDeJ65+a1V7eS6mjLMOxm0NMBYO/wD2EHqROtGh4OHg+XUpimgZak3CqN7Qn4jjYAb4PTQC1Lxt5Snw7uGn7y4VAw+SFok9WwY1dOJqOzeXWSgQxVrjdewPxC0LJ7kxuMA6yuCdqTT5Yqr8V5pBxf1yXWGAgEZjHppxOPBIdQpWoc01EHmA2DsTE3G2Nz1jQReNRbXuKVHXGJADHMsJu9e8Znv3hXFBaLu1SnTSSVuJqOwkgGQOqiBMtA0PiOBpHCIoanKlagLMI3VUENd8x1kb6apcai0mLqgVBMpIaAsliPwkZ/ETqRDjOOJpXrWQuRli4qOB3CKo2xG8eum/D+IqVeGNJqn2hn/9gcoFnacEEwP5ZOgGjRqjzPNcMVgXrNOD/NDeu5Bicb6pwvHikSlGiW6snl8oxEuWA3jBx0jbViaPi9Z+HpjzCGfYG1bSNrXjpkSFIEHYapxHhJo8OW82nVqUxIWynBUwCIUXTEQczGgvxGFEqKknPmHlBybQaeRsIBnAknSn8Qu1JEMX3EBSCrkNMFhuBKg/UToJ7gfHmqLb5QoKgBdWYG5YkYKyJA33zt10JP4kSoyrYaTPgk0ylOqDhRITr0LA4PfReBpIUZKhYMxEFOZhtGSCSYA6EfLGgwKyO9JhUWk2TU5Yzkyogr0nBJGBidKF4rhCochQGkeWC5K4iIKkqAVnHXr1lzh/FnrCpTEU2EEEK1R1wckwqmfaMdNtZ3CePJws03LksfjNKm1MneAWiYBHt27r+HeKsvmOlxoJm4tYbm3nBxMCCOozEaga8OFMEpW4inTqAkrCtTLj4i1uY67W5B31TgfJHEVGapSrMpjzGLFpjZAwIxMYj0nrel4tcrAhrGbDtu0QRBGNpEA67iqAVUr+WpBUWMuBjJAtIadj23jRpxbxeiKpWpS4heQMXQbuCARNw5SeYcwzJAB0Gt4iyVIqVKhMDy0RVZmbCmJ5XG3IVO5O2kf/AMgamnmpWtRpuphQSGbeLiYlpJLAjc50bwqjVlKju7FDPOVRZIIwYDSVJ5h8x2YqP/8AGtRapXanUBJMNyraPSwBFDHJgZO860fCuEpETRNMmTLrTZizfik+ZZO+YPeNZ71anEGQA9C60LUYlwZwSQSCARiZwJM6ui1mqP5fmOFeMuaXSbBm0xtI95nUKt4hxdyffU1tDEC+nLIxwDa4kZjAj9NL8b4pUajUEAOj0woa5xlsMFYA9CQCNx00wsuDYWpcQYhbmuBByLr2DSoIuCQJO4zprwSoWDlqDBwIYVSQWEmVLO5IPUQhHtuZD0K9CqgSp5hqqoa4rY85huWEB3iR6Z1m1aNWVelUVCOlQ/HO+VBCdvhIPyB1m8X4ctr1FNSmwYKzCqZR5ChHQghRBJDSVIGCAcW4fiwAxr8LRrBFAepc9RlGLZFQ2Sbp5RGdGnDPhvA1Kax5dLr93RdW85Sp3gYz+LrtAMHWpx1JXYNT4R2eJDE8qESBdJkgTMAfLWSfGVBkBoPwqg+AmAcZEHrgdNC4uvWquPMqLTCWlXpra7rJUBwJUkm0ktIxtk619QfbY4l3qUVSrXRKkglkIsVh62yARO5AmOoE5fE8dUoVGojyDStLvUekCSTvcADc12eaPkI0z4nxVWswHnhabkkGxFmy3lwsCCJxGIG24fE6Jq0y9Qk+UYuOynA3BFycyiNt4kE6z65M8luGdhS8zy+HqKxhXF6OQxBAYI9tMjMBj+EztqeIFoV3pyQCRY18hjADWkiV9B19tC4HxB6l9wpC2EVgi4M5tKrzCcBGmJnERog45lZaItFRUNxMFSweFZpIK3U4ODv761oaNfiaW1NOJoeaJLXWZO/xU5NQdgY6+usoxQbzFKEvCS9xIjMsWLZIEYjMbay/Eg1RhWR7zMIABGdpyQDlceu5idO1a7Ahnten8LKUFoPSRGc7Hfb0Os7rVmC8LSDM7OF8wALaIvIxDE02yO3Xv20fh/FahpsHcrQWVUgAOVXHLnl94ydh10h4ZwlOrxMU1BBUS1UlwBufLGCYjvAA376/8T/w4lKmgTNImAThqZg5JAgqfaRPWcZvXh7dgHhnihUGxmhORATsoyBAABxuSDOTrJ4niKdUlWm52YK1ostLElRCggRjBBn5DQ/CaIYBRUNoEMWS2ZiFEyT7nTfF+Fw2QIm0YhiehDExMwbcHV3VZDlXg1ShTp03Tla7mDKWwZBickkGMjG+j0/EBUptbaGtIyBUBP8AKVYER7bg415teG81gKjOYPxBpjAJB7RPbU0po8RceZVjGJg7kxAMZGfTWtZ7W/x7qtGnUfh1pkEeYaLfB8hUtgmMAHr6Tl8XHMtLiGamUvzDgTIO69AJzBGwnTnjX8QQFVACjEEzOQPSQWz1Mdup0pW4mkayssHk5pAtA95w2OhzrLQ/2ijUtYwPuzmSG3kKLcHIY52x30x4ZxsU6buAVS8iYaqynoR8MCJABBJ9NZi0aTioCyPyypGI5jgCcQx39Roj8M7CkthdiLjTRsOv/LEgcrg51ce0a4xGdkr+VTo3hQFi+m5k3OCzmxiJ+ERyjIzoJo00lErGmMNUV8AgGQJKhhiQSJk98a7xPjq3Eh18u1kgckWgCCADMYxA9NR4VwjtVoiplHIAcuSZH4SDADASAOhG+sxqw3/8ibqiEKCwUCoTAAkzYDBeRs2Ik6qEby6tMF3WpJBQKBJwQYnm9AYjtr2vE/wiajb2qNiAGt6COkQI7EemvB8T4WKt6AW1KRtimw8lyDBI3wRJEYzp7pRjQpeJp90lFVJSm15Ycs5jqLiCc9PWcaV41TRKAl0xaMmoD+Ig3YwM4C7nOdZlCiER7yVrCTA+IWryjAMrvPefXReL8XNZRdC1GYnbkUR+QAnTwOTy0alYwWYqfiWVjIkAGAwjGJO8ToPiTMQrqAaZJUggqw9ASsCczjoe+iOgp0vMAuWwNMlr5A3iYHcdADPrPhFbznFKoQ7ReQYgnI22JAJG3rjT9L7LL4ZUphitVrVzK/hI9YOdv8a1v4a4GvXppTDVSzGSQ0b95BJ751ncJw5puyKC9N/Mp+Uc2nNrLJHL8IPox9NOcJ4jxfCmnSQGmjxzBhekDKhlYys/XYmNFt9KT5YDGpQq1EVzKs9MuTtDZzEidbHgHF1a7WvxMBQxV4DluYADn3E7DBic9NB8S8Npik5YmWlstktuT265O0duuZQvRkRUOBdInGZGRsZ7wNXPs8emn4q9RuIZfNd5QK4AADRJUZwoIMmTieukvCeLSi1Ra1ImlWwQSSEHsf8A7b+o07UqV1UsyqxycGSY29zH9dJpXqLw7MyqArXCSWeGMWDoVGWOPmMaPCB41jTcGm6VVWcKbjAES3/89vXVOO8XK2BQ0kl2uFpbYCVnbG20AR3014dUepUD01RQQt1x3CgTELKz9c9dT4mtMcStKTSBS4i4EI5kr5ZOVEW4Mbk7Rq2xZKbbxk16NCmiNgsxY3ZcKbdpAQsenUnYbpcf4oTQWk0l2YTkgNaTh1noTI9dVo0XSqFeoBAuVgfiB2OMR6+2iW01va3zBMvLFiAdyJPfOqT5V+mlwvhtOnwxqsWAQkkDF0AkIPdrQOu5k9PP8ZeVWteGu+IjcHriBadhGm6/HOYClrCblpMzFVk/hDNBJibj/N0jQ+HYGpUqMKksZZRIAnYEDridPnkeOD3H0w6uyAX3B7lAEktuYA3Y9e+hjxWoioAFyQ9zKGiGEBxiMpgMADJ3wQolRM1C1RFU3lAQEbPSLYIJ2/PfTgtai7gAVD0ug7So7Qot6RjvovLXgTiKRUpXWCVe4TMNzZFqgYaYwf8AGn4v499sSmqDyyCGZYJEWkEDvzHHaTI6HF8Tr2+XUdAWiLxdAPeMFj7xtGM6P4vXPF0l4h1prUItC05QRlQu5JEDrJ9tZk5028Yr4VSo1HqCoZb4gckmB0tIAtAB/vsY4ziqkLXY3gkQHDAgnBInoYInp650Kl4ODUUhLAbZTcjuQw2PyPrp+uanD0oqU1cPyfFdnFpIAJE7Zj0jGrnRxjq3h85NoYEk29YB3zsoBGDtByNZfHUHquaiXkmLSMkmBIuGGH79iAGmZC1TSiJqWlbj0wIGOh6a6r/EQp1RNNfhglcSOkDaI6aUvW81ip4hWIQAIyqqgEwoLCZJ6Ex69TpTj+FFp81nDH4OUWsRgZGDPuInOvR0v4up0K9OrSthJw6lyZBGQCIOf11n8bxycRULujtJLKwWKfPnC7KwaQbRByfatsuKTeSvhXhYRCagSIJN0YAEnf0Bx16ag8ctNgAlRVqQVnlgd5yxEgwOogEjOhtS5bK8rWVlbn3CnAIjBmZx76Y8OTzN15AxtMksx9TO109c6c1bgX8P0q7O/lMsQxZibphZmIiRtnrjOl+C4pQzh1LSQxkE5742zsRr1Pg32Ja1elXqLSSJps5NrdHggGSDt3B+WsSv4kUrEJ8NIkeYEY3AxEjELAnacz7G8rF/E+NpmiQqEMxyxmnMEEiSZc5ByNDogJUqGmWVlWQRvUDQMgyGgyN+s9NOfavNKPAqM8ghYAGABynbbbrvqvH01rWimYZQCCZVAfxCInfPrjQTPC+OyPLtUVTTKsbSfSRJgb53n020i6OE8lChqAgAMyqRIESPhEjv3EwRofDswtKUCXXepfaxI64YddO+OVeH8qnTHDVFaoZas9q8uxsAk4JXJOc99PheS3h3g6hZYMA4iL4AnfIiTjOl+MrUqJalTYEK33ZneRkq+OUNcLhv03nWt40hSgqkrUIMkEAEiIGCSB1OM/TWSSLkCNRXlkrlrTMA5I5jntAjvpwaU4Wm7AmGqPDMGV1bJgsCJnYATvjtpjgKFWs6eW1/mEqDsQ8csz06Rjr20z4jSBRjPmVPwhbZBPYATGwyTv6HWzU8gGmUNtWkgMLy1FMZBG8enpI9c0xh+KcK6vUpVw800E2zyiJJEmI6lTv751bgPDqwpLUpS6/yk9s8vyIydaPjPidXjKzvdTqFqYUhAQAAD1fckztMH6axqfGVKdMoFqeU4KuhNyhgR0gmmwiCDE4G2mW4PaD40wguhtIkETBB/X5ahOJJp2UGMs1rMxMxGxwOW2cjsdurdLiaP2e1ageowKhbSH2EXAGLRHX8+geEoLRklQeUKLQZJM5beNv69dam0XIJ4eDTgQA9wVUDXXhRcWBJm0DEbnPbTPCVijVBVVftBeUGOcHaCMHJKkdBG0adXw21ErubPLzGblJJzgYPw+2DOcX4PwN3ZXd+e4wsAiJGxuEnAz+m2sdXXJ5rU6LfEYXE8STSVqzllBkBzzqZyEbdSRurSO40twxckvStW0kqXIIt7kEZEbyI31u+P/w+TWtpsPLppDNUUU6V4FzCJzkgSF3MgQJ1m8Bwdak1wRoZIUqwlJg5M5wCPn30dPV03k3p6ong+OamkCtTYx8O6tA2+KZMb400zmlUDQ5apTQsgAUMn4WzMGVBycjPprR4f+CErkkBVcZBokNkZh6OH+YA6Trh4BTNUl65emDBq0QmRAKSXME5IwScdYnR/bpP8q8zwnEZZSVKySCJML/KbgJGYnTXifCIaavTKqVnl9IzHfPf09ta/D/wrVoVS6APgiDi24ETmcLPY4HXWjwX8GoaVjznPxGEJ3gbdumdPV/pME6HhqRNwNVbEWGAMl2nYiT27QPTGNj+G/DFrTWdxTQSSah5FxHKBu0YAEmATBjXrm/hWkSC0sYAJP6Y/PbbSdX+CEIKeYyrPwiIYdNxIaSc9jrP9Pg9jy3FePEVyaSgrAABmBBMQPWdHTxV6wZHUqsWzbcJ/wCUlTsZwDmMZx66h/C9IC0LAAkQYMjeTE9+vfWen8I2upoutMTJDAvJ3Mww6Yzvpn+nyL0PP8KlRagFUKyqStqGLejG0iCYA7mBpup4RTes8IvKB5fKR5nL8fNaN5hDBGJnXo+H/hNCzFi7M0lnDW3Sc4EfT30er/C1PFxLT0PMo6yoaQDj550d/wAHt+Xhn8Oojy0qU3p1Z+8aeWT6AnpJ2AjVvE/Dwqmn5ZKMT5b02ZjEcsy1u+T7n5ex4DwSnQrrXQKxRrgGEgkiJIU7zme+j+M8HRrV/NZVps6gMEMhiJ52HLzEESY2Gjvk4PZXluD4ULw3llVAAE5mSfi+GRO+SRrL8L4z7OcmxkIySDBOxE4xuOn117Ph/AVLhWZWQgghiAcxjA/WdTU/hyjgqrJ0NrET1lsyTP6zrX9OR2PIMUkU66i0hbal34SIVhAkRE49dNrRDo0KatQEKxIif+QlYAjaMcw99erp+BUIE0lMEyNx8hBBEiTpulTRALgLRjaBIwOmRtvgRrPffR7J7eE4m5gHS+m91oYssjvgb56Y6aa8H4QiVdg0m6Y7AY7kmPzOvX16CMlpRAQc8oJI9xkH11nDw0U2Cr5ihuoYxMQc9MevXWp/oL0ayeG/g6pWoO9OswqgsxpXRcpBY2yBkE9Tt11ah/D9KnSBZ6uVaDEQDB6oQpnoud516Ol4IEUJdCgMIU7T0zsc+2i0+HAQLaJAtBBgxtg7Y31y7urXTI8YnAVLHSHckFA3S38OfhEddyZ27J+DeEJ51jw5kA4VmWd8GBtB319BfgwyBbmIyA0ZznmmCe0gdvfWa/gaGL+dwcNaoYdRJAyBE763Ouud6YwvF/DadFnahNisoNVFkU7tg5ttmcT+UyNFreErWi2oGdlRiFPKwwYdQd4BEAgGBjOtnh+GVAwVnAMBs/EBnnBBu26ydH4fgF/9doG/KIIn6Tsfpq7r7OSMPjP4erXoxNq9bRDMOsSciQR021PFcLUYr5c8OUBudijMQ9owDlgIzAPfAGvQVEJYGMx0JBH7Hv8APUXiSWlgOuwH7znVt91ZNYFL+GaDDzLqhq2sXK+WqloGVAUxk7ZnuNtCoeAo3lowPmAljVmGbYQMERtiZxr1NeonxQIxt8gNpnb8tUr3eWRTJUHdZiciesHYfTWec8nhi8Vw13DtTqKfOvHOCPLCg9BEyepP+NavH8WldLjTpo6ooCKbZKA5MgZIMRM7QdN2AjmydthJMRJEZGc/0nQq1MkyxBAURtI2HzAEazm+WtJUDdkDnEBgZDED/tgx76tXoUyLlSWUggiBbA3AwT/1GY0zSAvAaYxjO3oR3/fTTJoy7FgC0/8AWIG0QBOeonrmdaxnXUGVbWS5WGxUwTO+0YPbQOE4NVHKFCjHw53MA4OAZIGwk6evVZIjHQ/QRPvo/EqymGVlO8MCCfbuP311YdKGJHQHc/saBxKMWWDy3RsZ/vp1yd/3vv7ar5ebvp+emhzVYgZgYk4IEDaf3tpdqcn5Rg/6025zIIUzOAB+Uar5mMgY6zJ/TQtBVgATJPoPTUzbyiIJkgdI649MaPcCIAIPrGfz1am6jbJ7f41YtB9tvptmDI31ROHjrPvJ2/fU6POSDA9f6Y0NAF2JE9O/9vrqQRpqSQVg77fnoVakvpJzI6jPQfPR1MCWJ3n0Hz/pqlSoMNOZ3HT5xqJenS3NxnHLsFjpjI76bKqQDk7b/wBxvoNuJOSDvOT9fl9eupLGDgmD8x9P7ayUvaRHfpP7I/LV6aGLIGMyR6Rud8DvoKOAZjJ6wY2Hzz/fTFHjAxAjInGegknOMDue/bSlvs4kiR0zHb9dB4hwBBB+XT27b6vWdXXBJnsdpn0wY0FeGtMkXIdyfpgdPUeukKmny8uD2kZn+v8AfRqHEXG0AbdcmRjUcSsLjbpO49o9f6aRocOGb4yNpyY9TE+2ffQmktAiT22GApj1xqKXDquPrBbr7/07aqtaMg/nOfnOoFcm6duhG4/zqm1XgHiuDDiB/eZ7nR6rMIYKNgB0AAGAAO3roQ3K5xHznt11I4dydyJxtP5d4xpoiTULSouJBJtjfOPn/Y6XptPOTBGN4B+mf9aYqqQdyfXr/vXDhxaDBAJPbmIjMfvtnT6CBB/m2/DAx6gg/XV3BmF5QMZ6kdNOeC+KGgzCnBLRNwyIxjPcjH5ajjeJNVy7jm6n4TgQMbaM5O8EagEYjpP9fn66ijw4mbpldh32nrBj940PiKTAGIOY6gjqCDO4OZ1VPNBu5SzZIIyZ3JPXMH30+g0eHd0lUi0bmArMN8xv8/roHE1HuyA099/yG+i0GB2OfUY0esizbOfT6SNXtM6sQVkjDSN8iOg9DI209S4x6kCS9qhQWIwANpHr9dLV+GBwon9R7HppetTjlLFTvvv6/wCtOLTVcx1+udUpo2YO+wzOmQt2Bv7bb6saJ7/TqPeNVRWxuxMfSJ9t/b+mo8skz65IzOma/YKR+XvtpVuOCiM7wDn8yTrJW4mmCCowY9ff6aAEAVAu6g5OTk9D2zv8umm5Bhtp7/5yRqSgPN0+SiJ6akhSIOebYgGY/WNdSok+vqTnH6aHT4yncAhAySQADcY79T0zp5uAqCHPLTJ3beOhABkiOsfPQSzj8IO2f3/nSopVIORn03jfp26466YqsochXuAjcWyevXI2zqlSsWAjEe2J7kbHTaIFTcBoZo7+uYGT9NNinObo22wses/s6q+F2IJ29PrnOpWsByGSDgz+X7Os+WvCTwymYzkG2YJjsds/1Pyunh9BUHlM5LfGHiBBMEdQfmd9BbhVH/jZlJ6DM+4PT6aFUvAI3I2AOD75xjsDpzQaV0AAVRJ6T/YTt++mqVKoJsmG94IkYjHrP+tAHDlgBnBmRPzBkjO3y1bheBjCs2O8Y69uk9Z6avxK1XjEem059usaWVcwnxbmMR79PT5af4hFyT0HTfHoP00OhQGW3DEESLTnr676fwRVVGLVnox6A/776g1RJMnIjA/P8/pphlEE7/ofygdc6TqU7ixNqqNpx13HzjVPB9jVa+AItUbkycQQf6b6Hw3EEqSGgAY2OfTPv0MxqrrDSxZlbJHeck/MzruEIscIYDz2YicH2P6avS4WqVd5JMA9BA2zjpmdj/aBXmFPMIORn5Y3k9dT5IDAiGE7z07/AONHFSRBHeeaPXcbd+mkBcNSbBKwDJnYb46dgx27D2LTqcxDHuBjG0iYkyTj5741PDAzy5MbHIjaZJ/TT1Xg38ovaAjZJNp9CQTkDRyuCdhwTIwQTEgdonufpGjCkpAFou+k9Pmc6VPGdLmjYjvEdzmfnq9FiuBMEjtkA79TPtuNPI4QIUnmO8BRmD1nGIzjuNCr8QRPfv20zVqqwJYNJwsLgnsTuCBJxtGlK558RsAwG230HTTPtL8LxgOxbt1j9On+9H42kGbckdIEnb1x/rSjKF9tu8+vptGuLjtI7bfToRqnnVTiD1z6f1/vqbmG0E530JhAk4B6k6hKxAMfv37ddBRUrMZGAZ74/tvq1GixEggn85+sxrhtgYI3xv10Hy2GzCPbbWbyfAv2ZkQg7xmTuflsNtUKAgd9sbTnB9ttDDtO8jO4n/GNGPFBQD09AMakG1FZJtEgEnE+3v01P2oOJlWwIJEkdOvyjtGjESDgycTt7aVqcOTM8gHUYk+vfp6avKEpvCeVJtnAOwOJj59frqlDhidzAAlZk7dJJMQP6+uu4bhGJzkHrI/LEbTonDA/ykxvgbEiOxMZH9dFMWo8QYAgg9RjHrkZ6YGpBSBmD1mevcdp1NOiXENCk5bDfhEzyyT1wPTvpdqGw/CJ6GQOnXr2B1I6CACZG4gA/vInQGrG4CPT9OvTULxAtAKgFe0gn979tSWMAmGB2P7/AE0wUVqkCOs7A9M7z/T10Z6hIMYPoO3vtpM1+cAjlJEkAEgdYzE+mjitI6bHqTt7du+m+QWNQE7EEdup+ejUWZsHbf1+mhcSmcEn9zOOkTqVJIm4XbmDnHyxnrpog9QBpwJPrGe3fWTV4AXYBbuPl2j8taVV4zBPQEbz2JHU66nS8wF1YetzQ3aACd/caiV4RQWCDAHTC+pgdOpgbdfVqhweGN0W5JJjr0BPNPpPy0F6WwgkziAST8unXU/aWU5At7EwQfQx1x2zowhIgnMx3iQfSNjOqUAbQGmJMHfPT1/yNN8NUJN+w6j33zkZ2n21LoTJhTHUCM9zquaJsLVahIBIyoOMYjJO2AP3OmalclVJJD5wRKkAfhxmQPTQ08VCwCCJjoIgzn5ddVatDEesY6entI30/i/Q6oGO5/XtMaUWsokTAMiQJyDkEY29uunqjTarbZj5xdviTjpoFbg1Qx8QbMBRKkHPwwO3+NaZRwgkSBFRpaJwMwAPfvtnGpq+JXOBYBUUQSgIwDGRON950GoO4dSNt9uhn1zpThuJSkSxJsdsOB/9vniN5jfQfTTrkfiuyYOJk/Ibf31NEmCYwNhtM/r30rxHEO1UqF+7EDMyf5i0gmJgCNvc6epUQoE3H0WBHrnTLwrOTNd59gPUT8uo1CPAjeMiB/TfpoFJceuOs9IP7nVnfaNtsbH+2dYaFrNIBkz8tDQyY7HrqyRmZ9SNv96gMrGBiIz2k+3YaILFmZs7drcf0Gh1ABJHxem+/T1nVmpRuS30GrvRYkT09xt7Df8AzqIS8cdiSCeu5/cDV6nDsVDEkSSREEx7fQ76g0QZ7jaAD0xvqF4gkENg+8gz+g6QNXhcXkfhlIme23eeu2NLO0GzIMg9wR9ZGNGQsAO22c+v98aEeMKx65jc4xidUVpmklxB2A6ZP7/wNE+zOSFAnE4OTn8j6fnpBeI/E0KOx/Y0erU5e7Dpv8z6e+pKVGAyd9hInI799WQYBPSdj/Sdj66HU4snJ5vT5aElb+U47eo3xseukC16Vy5JmNz2OPrGr1kZ0QSF8tSoIFpYM0kG2BI7xmR1zofmggEE8u+d99sb9/bU0OILGDAHofbedFmmXB6wAXt7QJHfuGx+elCpABXKDfpHYHqY+Wr/AGm4E5I6mPyEHf1Go8xSNiZz7Db2/wB6ZBo6t90MC6czN0RMQP6/10rU4ogkR8UEkkST6/LVa1QgBRBnMkHPpP79dUBEiQNz9evt031Yjf2kA4AvBgEHb0xnQUph1tYA5kdfrOfTSniDOoNvPJM25I989flofA8dcBdcGJiCCDA/XfpnVZxpnw1lRiAIhR0nB7RmNu57/M9euAB2/wC3pn074998DSS+JEsQVhf5tgcRJkY30dhIPUn4gBPXpOidKvUCpUuTkEyQYBGPy7DbUtRkiVa1t7SBbAx8USDsTnU8PWA5YIg9Rtv9c9fTV6rrtjtAz+mt4xaQ4sABSZxEEn8hHfV+IkujFcm6TJ2xMjoBCnU8SzOAoKhAR0wT8tzoCOBBI2MYJPaSZ/tuB2GnItGqMsKC3sPhHyPeemgHiVRyLAZySV3B2z66v9pDYEKPWflPf3iN9J8ZxLXoqICDBMCV367S0SdwBO+mCtSk/mHEAfv5nVq7Zgdtsx+vvtpKkhZyVUqoODAaNwMhj19TvmNEpu5JlcLuBgiT33+mi0yG04jBP4VNsQO+fz0Q0iVjA32+eu12s5w1apUp2xnck7D5z1PttqzMACCTAiB0yffXa7QlUYAEifb+mmKvFGZO57dOuu12j2Q6lQZxv/TVXrioIg9zP79NdrtaZhgU4UAbbZ6d4+mq8Qu3pn17/XXa7VIKyuI4lVJWD+UbfXrqlTxMLEgmQJ21Ou0tYe4DhldbzOZEAkbHf9dApQCxOZkLGImJu6kW4iddrtY3mnOA7cmYJAnt09zpngeHFSSJBu3BiCCQMD4p9dvXXa7WozfATP5dokwx6dOnz7xqvFg05I6CY/z/AL12u0qcwnV482kjGDPyPT5nRg1tpX4mJyf+obp6HrP9ddrtFanip4eszVChhCJm3IPXqBqeM4CCOY3Me2JGfSPfOu12s75OeAfLa43QMZgk7Adxpit4jUpUyUhYb4hh/rEkxtnEa7Xa37xneNHTifMCYPmkXMxaQTEYxI7xnVuLcqc9BrtdrPTV1QrwzjDFVIYwB6xJOIzqQt3QHoZ64/wddrta6byL4Ap8XCgEXRME5IBP1kDEzqKNJGJZAVYSY6Yye8nH+tRrtNUNPUAQk5WewByMf07baOCpaLeYDMzHQYg+v66jXaz7a9P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36658" y="1093010"/>
            <a:ext cx="2428875" cy="14474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36658" y="2640842"/>
            <a:ext cx="2497541" cy="158115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436659" y="4315600"/>
            <a:ext cx="2428874" cy="1687851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47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571500" indent="-571500">
              <a:buFont typeface="Wingdings" panose="05000000000000000000" pitchFamily="2" charset="2"/>
              <a:buChar char="q"/>
            </a:pPr>
            <a:r>
              <a:rPr lang="en-US" sz="4000" dirty="0" smtClean="0">
                <a:solidFill>
                  <a:srgbClr val="7030A0"/>
                </a:solidFill>
              </a:rPr>
              <a:t>STONE</a:t>
            </a:r>
            <a:endParaRPr lang="en-US" sz="4000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1676400"/>
            <a:ext cx="6347714" cy="3880773"/>
          </a:xfrm>
        </p:spPr>
        <p:txBody>
          <a:bodyPr/>
          <a:lstStyle/>
          <a:p>
            <a:r>
              <a:rPr lang="en-US" sz="2800" dirty="0" smtClean="0"/>
              <a:t>Stone: A natural engineering material mainly derived from rocks.</a:t>
            </a:r>
          </a:p>
          <a:p>
            <a:r>
              <a:rPr lang="en-US" sz="2800" dirty="0" smtClean="0"/>
              <a:t>They are available in variety of colors, form and structures.</a:t>
            </a:r>
          </a:p>
          <a:p>
            <a:r>
              <a:rPr lang="en-US" sz="2800" dirty="0" smtClean="0"/>
              <a:t>Stones are strong, durable and descent in appearance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AutoShape 2" descr="data:image/jpeg;base64,/9j/4AAQSkZJRgABAQAAAQABAAD/2wCEAAkGBhQSERUUEhQWFRQWGRoaGBgYGRgZGBkfGhgYGBwaGhgaGyYfHBkjGhocHy8gJCopLCwsGB4xNTAqNSYrLCkBCQoKDgwOGg8PGikcHBwpKSkpKSkpKSwpKSkpLCkpKSkpLCkpLCkpKSkpKSkpLCwpKSkpKSwpLCwpLDQpKSkpLP/AABEIALcBEwMBIgACEQEDEQH/xAAcAAACAgMBAQAAAAAAAAAAAAAEBQMGAAECBwj/xAA6EAABAgQEAwYGAgICAgIDAAABAhEAAyExBBJBUQVhcQYigZGh8BMyscHR4ULxFFIHYhUjM5IWguL/xAAZAQADAQEBAAAAAAAAAAAAAAABAgMABAX/xAAkEQACAgICAgICAwAAAAAAAAAAAQIRITEDEkFRE3EiYTJSof/aAAwDAQACEQMRAD8A9ClLCBd94Gx2KSpJ7zjzaKtje0RT8rtrWsK1cZUohlVU1LAR5Ld4PQSotMrGEBlF9iP7grh6gpZUlgCAHYdb7whlTkoDqWlzq4D+EEYfFMO7YmlaUhYwaYZSLEoB7k7H1gXEYkfKm+pf3WARxEirB/SF2HxhStRdyXJBsX22ijXoRPyywLlgga7df3GsRPKkWJbasB4Od8QsmjenJt4J+EoPSumkTVrA7rZBJnaKFtYKfUnpHCnYEfT0jjIQHG9v4+WhgGJ5mKyBz6H3WO0zKPTeF0+Ycrn5NjekDma1EqI5GtPKGAOkrcjb3yhZxvAqxEpUtCsiiU1NjlINNi9Hb8xkuYX9evSClrcOKKGlNPrDJtaBRRJnZrFSkmWUBSXJooEB21odIOwuBCJYKiEzRSqSoNsSDX9xa5c90nNtcW84WzbkO+0UUrEaoEnS8QpnUlYPg/LkfGKV2l4jOSsy2KAP5O6TuxFzypFn4txVEkFKG+JrV2/JirT8epZVmOYKDFx71tDAHPZHh4ly/iH516u5bk9ot0nGFgTY/m0VfgcwFEuWHet38b8ofFAmF02Tce+UacqVI0Vknm8ZVK+Vi+l2h1gcYshmYs5GwbXm2kKZUsIT8RaQ791Or7tvBnBjNzFRDPuCHiHko9DrDKRlzAu9/wComUvu6sd/pWOQh2Y2u1jHSZNKGm0XSxgk3kHUQRUtTkYjci7N5vBi5T1ECqlOHqD5xNxYyZDLNX18rctoYISFB7GBlyAWau58NtIklouI0VWzM3MTsW9+xCTtB2eTi0jMRnS7KH0PL9Q3yHoHgLjickibMS+YD6QAoQJkploCQwNPx9I2UFmY/Y9ISyOIOp1kV39Ggn/LWssHCW0d3tTlFG2xaGMzFpSamov7GkFInBQ0bXpo0V9eUpJJcjTxiCXiFAXVlIswbpaDo2x+eGA1CadP1GQhTiCapUQnQPb0jIFr0amV3G8QSgnMpyTq/WBkcUJNwOY0+0XvjPZKViGUtLK/2QQFf/toodYqfFOyE2SnPKX8RIcmjKAtQVf9WgqGMB7+zpHEy2VRBHn5Q44ZixMQzsRyoATrasUJWKCai+oNvdIsfCeIkyk7life0B2soOGWL/IyhrjTbqRd/wAxCicQa1BF/doDTNc1oTyidIfT3+Yn5sce4DEpJSxKFH/6m1+YEOzNX/q45X61uIpcublDKDpfy5jYxY+Gca7mVZzNY6+LwWrE0MEkG/rHMyWRz+8RicldR9CI6CqHWJ2OcibVQb08/bRAjDoCdEgXGg6fqOcVjUSnUtQAtUtWvnFQ4x2rUe7ISQNzU+Gw9tDJWBui1pyg9xbljQKu/v0vHCppqNN/OkUfgPGDLcL74KsxJd0mgcbdOsW6fjEEJJLP4eIDCH60LZPJ4gHAoByrCLj2MbvoJBcgs510aGUgg1SXaze94AkyXCioBWa9tamhgLAREZQKc7v61iGWUi597Qt4omZhZmWpSpyklqp5HcW/uGHZbgy8Wo1yyxdR0fQbqbw3itUrEssXAcUAFUD0ZQ1B05RauF4chBKgwNWN9oi4V2flYZ0y3UsgOpZBZthaJuL4pk5UlzqpnET2xrI5vEgJlGzc9PHbnFik4lC05k2rUcr26NFHmrzU/kLvevQx3hMQpB7qm35/qGFLupKgHu3meln/AHGxPIAzNU+7wmwHaFqTBT/bUfeHcrGJWHSQoDen1ginSp5FR+Y1mzHaMcWFPf5iNyDZm2P2gBOpgIjmVP1BiZawWzV8fw0D5Ugg/r0jUYn+KTZiPfrAuLkFaFJLgKBSTqHo8SLINvf3jSMSCOY+0KxkeRY7h65cwyitlyz4KGjEltQfGJpuIWcoCihHKqvE7ecM/wDkiSlOIBTdaRmHQsPT6RUZUw/KTQeVa/eKRygMdjiIZswPW/7hgV5kjn0MVZsxs8NeEzDVB0Ljav4jUCxj8Dr78IyJs/Me+sZADZY8NMeuhgHjnEUyR3+8pqAW8TtGuJ49MqVkYuQ77Dp7tFC4rxjMSlBoLn3aCtisUdp3KjMQHSskkgWP2iDhnESj4ar5QxG9S497Q2weKBGWp5CoPLmY2exk6ZMAloEtDVKgUhPJrk1/cN2X8Wbq9oc4LikucwQa3yE94Nen3hiFf6lxt7pCjDdkv8ZQmhZWpLgpLAFwxD6QfIxQKc1rhtQRofzEpJeCqfsnzDasd4TEFPNOu4PjpA/+SDrbXaNGY9RXmLwodljwHF3ISSw53MNJ6CzguN94pcjGCoVDnhPGf4KLjStvCM4gusC/tlgFKyzEmg7qgdNiD6HwhPw7BitKKPvwi6YiSJstSDqG9jkwiuoWZRKVy1EAfM4IB+vlBjkVibEYJSFEp1u0GcJ4uEtLmh0/xLCnV9Ilx0zI16lPdYknM4qdh5CrxJM4CFB/kVYai+taQ70KFYjGMhWRim2ZJt5P6RBKWAAHHeNaFgAGbpT1jrF4MYbDhJLqzPmZiTXTWmheBJEpSgFKcBjlcgk8zzI+8IOS8S4fLxCPhrPeB7hDZh0NusWPgmBlYeWmXL/jdzUqNSTz/UVpE0hTuMwDtr19fpHQxBfNmIDC3v8AcZvwGi4lJSokmnUNrHONwgJBf1ik4HiPxJ6UZl5TU2agJNTXYRcJeISL63NhvSCkKwZeGKQQAVuXzUduu4tAMxZBc5gfe0OJSq9xz5VG1P1HOImIVVSSFDx9iDQLEy5izW7dQd26wfw3iZQpzmru59bveI5sp3LEDWOjMqxDnVg0Axapc/4gBTXWtBt4GJsoIJPdPJ2899IruD4iZRoM4OhrDXBY5CqClqZrcmOlD6xmgE8lH/Y7bv1glSdgIFc5quHN2tybb8RMJ5cuX2b82jUY0FEFqF9LF9esZS9uXo4jqUpz3tnqHpvHKyHLMD0jUazzr/kHh8xM74pLomZQk7EAAp9CfGKlKm5V94Gx1pcNT78jHqnbfDqmYOYlAK1JyrYNVINSx5bR5YJ4bTy90h4hY6lFLMCHo/3r1jeIkBjWz+xC6VMDOGjpU5V3OYaPQ+EMKbTiZoo5PUA+sZHaeM/9B6RkEFiziPaFcxZAJWtT0Av0A2hjwnsbnAmYmaUg/NLSGPJ1mw0oPGG/D+GSsOgpQA7AFZ+YtuX/AFHc7iJUWISWtVvH+om5/wBSij7GGFEjDJeQEJTr/uq9zc9Y1iOLJmBkOlXM/jVq1hJMxFPrQX15ikS8I4GqesMk5bFZBIHTR4n+2N9DhUvOyUnMvQXf3vziL/8AEpy1Z1EIDl3JLh9hrFiwfB0SAcoUSbqNVaeQglRKj01aJ/JWhuokw3ZWUB3syzu+UC9mLwZh+DSU94IB615awwBISbeQiPOdnTax5V97Q32KKcTwWVMLlAtdPd+m3OFSuzSkTAuVNUU6oWzXuCz8m5xa5imSwS1db/TrCvF4kGlW1I0gptaAB4XiOYNZQLEdKekGTkCZctS42pRtornGWlFMxNQTlUR6HlqId8HkzZiay1AGyikgHz06Q7XkVMwYZLueWgBpzEaV8wygsDypeJ14JbsUkE9ax0rgq1EOw60hdjCPtCxSFKPymnrAC8cyHrXlSxerhoss/sypZb4gDVdlahmG9DEmA7KplJzTBnULA/KOj3MPFCtlJ4fhZnxlTEJWrMHdlFL11OlYnOImrX8JMtS1UejM93pRMX2apmDkkXPXl4xOvFpCTQCl9YNWbtQt4bwZEpJygOb05+/KN4olNy/ICvpHaVBWrpOkRTVF6O/MP9oDMiBU0kuA2vSJEYlRrqKHn1pHaUO1R9H5VjfxRmZTONtOo0gGCJU0EOQSOcZMQljTnWxgebNUkd0gvozvSIpGPSskKoRvQn8iGAaXOq48n846MtZ7oYZtGFYyZISK31oz+XT0iYTnAdII5aa1aAzEOHxWJlF8wYaKDuNKmtoa8M7QJmqIUMqr1LDZ4XLkkBw5F2JfyhTiJS1h8g6V96QLDRd0LtmS6TrcDkSNI2EpFf486jnFEwcycgvKUoENRRcUL6w/wnEVzkkTQAHZg5BaorztSA2FI67TzFEKElZBKClwbA6jnHleFw65CzKmuQflJsRs+8X/AA/aOTMmrlhQBSSliRUppQ6i8S8R4YmYGUAYMXQWjztU4JUwId2rXld2ja551Y9DAnEuGGXiVpAAS7AO/jyg3DYQJJexFvDlrFXgQ4/8qNRWMjJiQ+sZGtAos+MqHBZ7gt9YU/DKTc+9vpBK1qFMzjbpHcrCqmVDAePrpCJD2DyZJWpKU/yLPrXWPRMFhzKlJQgMNCfUndzFI7NzTLxic9QygBRnIJeul/OPQJc0qSWTQa+/dIjyehokyZ7BvfX1jhWLUHYV51jlioZmFags2zUvbSJkLzOGBcVEQWx/BFKx6FAuz2NPWscKngjnVtvPSIsThtQnwdhyLfmA1FVyRrSv11g5NgEm40kVJvbTkGiGWtLVdR2Fo3PBI33F/YiGZim+UM/p+ItFiMLwGEQtzMFiMqTahud6t5RZzNIq5NNR+vWKjMn5QMulK3Vv7MNsDxJJCQXTXKxDgHSvOHYg8k4yu2z+P4juavNZgYEQs1cdGF2P4jCrSp/GkBM1EE2W9yevPqIjVxApDKry9YNmfKabNApYmteo1b6w6YKIgyrH8wHxAMKFya9B0giZJIOZqHX8RCtqh66G/vrDUArSeLrlrc1STbUUuNtIdcM7QInUHzbG/k9oXcQw6VO9NCAIr68GtKsyCxB7pGjQFTwFnoEzDZjViDs8cnAgBvprFNHbhaUFK0qVNBOVQZuThxX0gnhP/JMlYCcQ8pdszOg83Hy+LC9YyiCx9MllOuutogVhgo1DNbRuhhkog7K6W8DEM0cm9RCjWciUWAcKJ1jrDMCyqHoW8rxFLJTQvl0J08oLlTgVAEhTnntoSGb3WCAxIGbKCCD6+esDzcCRZ/fKD5mFQSxTlq4P9xk/ATAxSokVvChFEoZVhn9beGkDdp+Mpw8lagO8tkSxpmIcqpoBV/zDPEywnNMmDKE3Kj3RTMog7N9I8m7Ucb+PiFrBPwxRAP8AqNW0JNfLaDGPZhukQoxLGxi09n+1RR3JinQzgqrlbndoqGAw0yerLJQVHeyRzKjFtwPYwM01QWdg7dLh4tKNCJlVn8WzLUoaqUQ+xJ+0NuCzFT1NLBJpavrpWLrw/sjhknMJSX6fSmsPpIyggJSgbJDGM2mArkvsnKYZ1LKtSCAH6NGRYa6Syecbg0gHni5tSQOVbxFOxSh/LycffaCJOGXNfKlgmpVttEHEOCTGplWTsWPgLNCJD2AjiigoEKq9GuIu/Z7tTncPoyuXT8x5nxBK5YAmIKfCnmKPEOD4yuQoLTU6uSxG0GXF2WNgU0tn0DhsUChqEtoaWGnhG8NXkHY84o/ZHtOiaAoNmpmTqN35PFpmY0ILAsDW30jhknF5LrKwMMQgEcx4P1G8LpiKOTboH6RDKnlVQpgeXsQHxOd8JJL97QHSHpPIv6IsRjkOQaEPV99BA8paSoE11r9IrOKUpanoee0M+Bo76qulKa9SQB9z4GGiFh3FiWDUL0I6RHw3FKSWU7H27b6vHeMUVnvZQAaUuDz93iKUplZSnpd26/eKCF34bPKgK6XN+mvXxjtQIUOu9qawgwmMKAGLZffmIfSsYlQSoEB9A0ZoUJd6K1trQUgWahrWvHX+WgkDyoRo23rE0uaghgehqfDaFWwsCmGjBxycl/sGhdMlNQO4h1Owgq19ifpA6gEu99i8PYKE87CZtHv7/cBqkAGtR7vDhYY2LEe6QBiEUJ+nhyhbGoq/GOCByRqafWKtj+Hvm3EejzJeaja/mEfEOFgkt+4eMqA0V7st2jXhpqUH/wCNagLkZXLeT6aR6xJmNRVPejR4/iB8NQIukgg8xV49A7Ids0YtORRCZ6bpNlf9kbjlp5Q7V5QmixTZL/KythctvAPxWoRlA1A+o6wzlnQM3It1aBcWUvUgnrXx3ibGOUYnMkVBZuo8oJGMWkAeunjuKwqKAFUDAx3juJokJClEZlf/ABpdioijtqzh/CAGiuf8g8cmzz/jSiGBAmqADad3c6PCnhXZyUnKpSStQ1Nv/raDk8MWVFaqqKiSWNjUv03hunAMApJd/f4h1aVIDo3h5YAbKAH0vyptBcuRVvr5UMawkl6vXV4LYj7tbaHURXIkkSctac6wYvEhqDzvAvwXSGB97x1Iw1QFEDm7w/USyVGMQ2kahxKw0lh8viRGQDCAcLEtCUD+Ibr1584XT8ClXeAd/L61i9z8C7m/vpAw4RLAbLetbxJMqeacQwyFJIUARqLj6xV+JdnJavldBGgs3SPYOJcCSbpeK5j+zdDlhlJoVpM8w4ciZhJ4WO+mygHBKdaR6zLxQnSkm4YFB/2DRSuLcGKN/AH6xYOG8BmSJbpJWksSg9Lp87axLnaks7KcSaC53EyzM3OF2LxaZrOKilDQ+rjSOpuLCw7Omz6hjWA0ywlJWC77cvtEI2ijBuJq+GlgACbjXqfCHXAsOmXKT/Ja2Uo2IBDgeA+8U/HYn4i0pf5lAFR5kCL3LwyUJDPShfkL+I+8WqkI3ZFihr3WbxgUYga+enidoaplB2Ye/frAWLw4FQjxEYBqSsUGp2925Q54dhypKga5WLNpTXaEWES5BUKQ4kYkpUCnkFDcGCZjcJIDZPbex4RpEtbijP8AuJZ6Fh1IIY2iGTPUoh+6Qa7UEZA2TqWth3a+cRIkKcEgmpbnyglU1QIBN6OOf4jlS1uQlQvq2525xm2BASwoP3ff9CBZkkqcZWBq7/TxhlMnFlO2YH9P1gTECawIyswu9vKAFAqJYq9tCIVcXxKZaSoh2BJI0DXgjiHG8gU6khujOOsJ5eDPEUi6MOPmNjMtRNu7Q110jL/AsrHCeEqx61rIKZILU/kdgeUWPCdlkyB/60Zedc3VzWLxw/hyJaUhKQEpHdADADkI6nSQXLsY0uR+NGUSjqx06XRC6f8AYOfONS+0agTmlF9wXfnWLKvhiCc1+vhHC+CyyR3a2eF7obqJ5faLOKy1g9Q1op/G8XMmYpM6a7AAD/qkFwOlSfGPTMRg5aEMb/XnFP49OOVkAEANQac4aPJnAHHBYMDi+65DgsOYffQiGGFkiuiRZrV/qKd2VxJmSUAqZSDXmBSLRh1CWtKv4UeOlECwYTs/ZyR6X3hhKwCEJ7rP7q8QyuLg2V1/vaA8ZxYZqMGs1j4EXhHJBoIVhEkOcx5lRb1hfjCiWe8kvsG+saxHaDOClSQwsd/3SE8yepaioCtA1vdI3ejdbHUji7pDISI1AcrFMBbxFYyFt+xuqHiJpGp8w0YceosxP1MaSXGj+EQKmNS29Dq/lHPkrSGJxJYGh35dTAasSlTk09RHWRhp1GsAzgK60vDpsVpGp8iWujilahx+4RcR4bPUkpROZGjByOrF/SHaJiUi0YVs5FPrBdMybRRsHwKdKfKvMl3IOu99TWB8ZMWkkCWpjW1CNwIvoQkivePi8LcXhpZGVZUR/EDSt3Z/ON5tmPJ+K8SrYg8w1usel8KxoxElC0kOQAoapLRV+1XZ8KJWgMwJYxH2ZMySUqJ7pDKAL0IcK6inmYtLq44EVpl4lOkk3b3SOJ6yT1NTp1paBJ3Fsq6pI53f9x1Jxrgub21A6REc6kuxFAQaeGwvHc6aQEnUEWgIYvKqtfpbaOp+L2IIJqYKM0WPC48LSSs2AIYBi/pEsnGSytKdHsXCj+fC8VnB474a3bMk3Bt1rrDLG8SzlOVFRswcHS7HweNeQUWWYtOZOWtevT7xv/GC1KYsXp1gLCcdR8NyAhQFXT3tLAX8IkVx+WpGZGUf7KIytTbTrAbMkA4niOTMkkV8Xiv9ouNKZMnDH4s5TFQo0sf9yBRzbxhLxPtErGYgyMGyU/znEA2vlf6+WkWDgfZ1OHRQEmpUo3UefOkF1Fflv0FK9C/hHYsTVZ8Wr4ij/AUljwuovqfKL7IkJlpygAJFG2aAcGRUDQQSmdcHWIym3sdRSJpk5gOgELsViI6nTS9LwFOmZjt9om2USOk4gFt/vEmHxeU9402q9eXWNJwwFdr84CnzSflDm1yw5v7uYyRmZj8VmJ9Ku7g6bVip8WW5I1Hv1hxiFFNHY7+7RXeJTgATck0+8WgibI+zau4AXD0LX5iLciYRLUguXBKSano+sVPgZoTzJ8/3FmklxWLt5JVgK4bjnkswIbuu7j+oLkSFaVa5PSn2hdw5CQsgEgGwuOlLfqHMtQzpRmS9GTcjatmZ4RsNEf8Aj96umnrU+USy5JIBYJ6WNnctBi2bMllcufWI1YlwWpvSFbGNDhyVVu+xH3jI6BIt79IyBaDQPg58xB71QdXMHrxANRrp/cDpYGrgi3PzpE6cYLM+1GPmKxjGzLelq6RBOBdgetolVjkihJdvYgdExOhZ/WMgG0q5fmOr6NvG1Tho0DZr1Z9AS0EFHU3bzgcya8+fKJpaedPry9IWcc4ymQg1Gc/KkX6nkIOzEPF5SVJWlRuG8/v+IQ8MwSjKCiCLADcCgPiz+UT8DxUyfOFaJfO+oIUAB4+giwiSKg35aexAk+uApWJFuQylB02J1/qI0kOLg9YaYjBAmgD/AIYwqn8KIJyUADs/0/EFOzEq8QlspD+ERJnJFGIGnLzpHBSzAtalWMcB+sYw0wuIQ9TmBGjuDu20METEkhKKn6D+vpFdEkEi6Tv+4nxXExhkd0lSjbn6wHnBtB3FeIow6SqYaDzfYfjnFNVxCdxCaEZSjDiuW2bbMdd2tCTj2JmTF55hdrDQcgIvXC0AJSoMDSoijXxxvyxE+7rwHcH4KmSpOVIHuv4i0KRUXyv9R784Qycayu8Lim1tjrDnBYpJllyXq4ufGOVt+S9EssgVs5flTaJUTXfSsAyyS5KWAttZhaGBlkXBtcmmopWtRAsNHa0gFw1hYv4g21gLFd1WbKxOzBvA++kdTJ4yqYlzbx8fxpAap1XVU68uWjHlygXZiCdPJcOXOmkbWQl3foGA0jClgSPm0bSuvvWB5oOpr7/EFBFPE5+UHf8ALx54vHrUvOS5Pl0Ai+8bW1BqPpSvNo89CKlt47eBYZzcrLBwTGjNdn05xeMEe6CDf+4864dgytJ50H1MOOBYubhlsoZpRuHch9Q/0gyjegRl7LZiZLALol+cE4HiKioKUAVUqRU316RDLxkuewRZzU9Ot/xBEqVlLUfaORsvQZ8JQKlAFlbKcdCl+tYlmyjdmHUPZq/WAhiSCCC278t94aSFuO8xBq+Zw1rbQLZiNC6aH09I3Ecwhz3R4Jp9IyD2QKK9h+1qwQmbXmPulobYbjMuYCEFJ6EAv0jf/gEhNqxRO1vB0jvAUPLwiiqToDtIv6cRtVtG3L6xwmaNR5F/pHjIxC0sErWALAKIA8HaGfDu1eJQWCjN/wCpBUfDLXzeLfAS+U9XVOTQ5RyLP5PGlzwBVhrFMwnH8SpQKsOtIa4t9PSDJqJk2XmWJiVPRISrK38a0rCOFDJ2N+NGaiV8RKVhChQgZvNrU3GsUmagqJKicxr3r+sem8E7QshKW7yQyqH8R1x7iyJqfhrwi8QSGBQkMlwa51M3g5G0KpU6oLRSuy+JTLCybktezAN9YseCxKVuQWOtfOFXDewk0ZsiSkKvnmPagoE18xaHXD+wsxI700Mdkn8wJpN4NF0EGWND6WtpAk3BZiWZtzpR7wfN7OLRLYKStQLhRS1HFHBpSmrPAUviIIKV/MCQQbgjfeEGF+KwANBUwHMwDOQCHNAS4ZmYHrWLLKSnKySAPF+nveB5mHzGjkv0hkwCBYKLpc6CFU/CLWoqUPwOUW9WAUU2DBnH92/uIP8AAoXoxY/3t+ecPYNlMx/CM6FDlS14bcCW8tIs1CNoZ4nChn/R2pFXkzjJxCg/dKgW5U+hg32VAqnZZMQlxe1Y74VxFSFEEu9PRxXd41LmBQpA01NXER+yv0W9OLAQFZSXIZvI9WvHMqcS1egGn6eAMFiCJbKra1aXcwYpeUf6gjWv4iDwUojQSXZmGvPrEM1IQWGgblXeJ5SctiPD30jmcxqBUtXrs2+0FG0CzTSr057X+8K8fxMJSS7BIck/uCcfiikFg5vy90jzzjvHDNUUpPdep/2/UdHFx9mS5JdUa4p2hVNV3aJ9T1hdLEcJETS0EkAM5IAezksI7qS0cttlv7JyQZTncjzhyvs6VlyK7aUOsF8E4IiWEpFEivjdyYtcpCAlksI5nLOCyWCizOATJaipCwkk1Glhox20jnEqxlGQimpCqjxLReFYIMffv9xFJkiuYB9HhbXlB+ijf5GLB+VDgUAfz+aHOD4xOEkj4BzEsAVAJY65mcdGh8qSkK+X7xvEAsAzPctCNx9DKxYjiE4AZpVde9//ADGQ1Y6pT5mMhLXoOQKbxMJd3D6m2ltv1CKdg04xapbsE1UoNR7DZ4E4jxQEsAXo4F/7i1dnuE/BkgkMpffmPd2t4AAQ6VZBvAswPYPCIBzJExQvnr6WHg0NZHB0IT/60ISOSQPAc43iwCTmYeN+tKwZhpShKAJ9+PusCXIwqKIpOHJ39/aCMOCzkJ00tHGFlk0HzWa8SmUEqJcgEMfVzTf7RPsNQSickgghvAp8XMdJwaasQx2NOv8AUCIS5oGHWvrEhnFJNMz+nrAtmaQXMIQCcuZtA7c3bSCsPMsWIettOY3gGXiVG4p5D63iRWIUpL0obC4/cMmI0GZnSpLDcHUc2jzjtLIyYtTDK4STzNipvBvDnF3wxY1Hvk5iidpMWTi5gNMmVKd2Z/qYpmwBkie9/TWCkp1SSDtvpAfC5oAFn9Ht6wcpSSGPdVTp5xqNZOnEJUGJItQvpT6RN/44VIq9oUzX/v6PB/D8YD3VUOmx5QttBo4x2E7ps9Okebdr/wD1T0H/AGDdGVT6mPXTJBonvPc/jlHn3/JnBSJXxNJahWn8iEt94bhl+eQTX44AuE492eHBSm/084oHCeIlKgD5xdMLOCh1inJCmCErRbJUs5QSHLA+DA70o0ZOxDcjc8v1+IhkTT8JO5ArYClm+nSBcViEsX0DfW8cbWaOhPAWZiUoFdHGl9/KFmL4uEhqe+cCTZxmKCczAlnNhEX+AUqNXYtyNnpFYwrYjkAYuUqc4fuq0BqepEKZ/ZMD5VFPWo/MWxaAC9OQ/McTUEjVtNhrTxi8ZuOiTjeyhYrhEyX/ABKhukE+YuIDVOIqLio6iv1j0pGHpaIk9mMOsn4ksEq1AY/3FVyryTfH6HfD+IJWhJFiAQeoeD0LTfWK/hOAKQgfCUrKmgCmItQb+MRJmzXbIokUsW89YVNPQWmWhGMulKj0iFU7R7Mzn8wml4hYBzIV1Yv6Rs4xT17vWhjYBksmH4igjvCu8GLDhn+kUhfEYMldoyWBpz96xOXH6HjL2O1yy57yh4/qNwq/8gDXMIyJ9WP2RX+zWHM7GKc92X3zzqw9a+EX/OSggbgebfaMjIaWzIF4lIJL6M33/UMcFMeUKNT9NGRkRkOjpSEgMLqsqu8bThFBB1Y7h943GRkZmlhLZXLir+EZLwjXjIyGSFYyTJYD37vEc5FKNy5/uMjIsoolYtx+L+FKmLZyhKlNocoJaPFJfaKbMWZk05lEuT9ugFIyMisIqhG3Y/4ZxwKHdJ5joK8rRZsJjgtIO9R+4yMiM8FY5JVFBLFOrFiQ9I2nhn+qiE1oTs0ZGQqC8Fp4bhSO7bu031FT4RV/+SFg4GckBwBfmFCsajIGpRr2ZZTPFmi29nZilyHdylRSfQj0MZGR3zSaOaLpluTivh4ZKzt9CRCGdxF6nU28IyMjkUV2Z0tuhphcOaKUBb3ygpKQeTxkZAZkdjDBrViWVhQb+7xkZCDHSsLsBR67/wBe3gn/AA6BSqJNAd20p1jIyCAIVIAcCwNjy6RAxJZNGqfCMjILMSTpAoXdwD0NKWDmNT5AZmBo9djGRkTvIUis9pimTKRNCWDgFudqPy9YpeJ7QKKu4Kc7n8RkZHZwK45Icjp4Ox2mV/oPMxqMjIv8cSXdn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4" descr="data:image/jpeg;base64,/9j/4AAQSkZJRgABAQAAAQABAAD/2wCEAAkGBhQSERUUEhQWFRQWGRoaGBgYGRgZGBkfGhgYGBwaGhgaGyYfHBkjGhocHy8gJCopLCwsGB4xNTAqNSYrLCkBCQoKDgwOGg8PGikcHBwpKSkpKSkpKSwpKSkpLCkpKSkpLCkpLCkpKSkpKSkpLCwpKSkpKSwpLCwpLDQpKSkpLP/AABEIALcBEwMBIgACEQEDEQH/xAAcAAACAgMBAQAAAAAAAAAAAAAEBQMGAAECBwj/xAA6EAABAgQEAwYGAgICAgIDAAABAhEAAyExBBJBUQVhcQYigZGh8BMyscHR4ULxFFIHYhUjM5IWguL/xAAZAQADAQEBAAAAAAAAAAAAAAABAgMABAX/xAAkEQACAgICAgICAwAAAAAAAAAAAQIRITEDEkFRE3EiYTJSof/aAAwDAQACEQMRAD8A9ClLCBd94Gx2KSpJ7zjzaKtje0RT8rtrWsK1cZUohlVU1LAR5Ld4PQSotMrGEBlF9iP7grh6gpZUlgCAHYdb7whlTkoDqWlzq4D+EEYfFMO7YmlaUhYwaYZSLEoB7k7H1gXEYkfKm+pf3WARxEirB/SF2HxhStRdyXJBsX22ijXoRPyywLlgga7df3GsRPKkWJbasB4Od8QsmjenJt4J+EoPSumkTVrA7rZBJnaKFtYKfUnpHCnYEfT0jjIQHG9v4+WhgGJ5mKyBz6H3WO0zKPTeF0+Ycrn5NjekDma1EqI5GtPKGAOkrcjb3yhZxvAqxEpUtCsiiU1NjlINNi9Hb8xkuYX9evSClrcOKKGlNPrDJtaBRRJnZrFSkmWUBSXJooEB21odIOwuBCJYKiEzRSqSoNsSDX9xa5c90nNtcW84WzbkO+0UUrEaoEnS8QpnUlYPg/LkfGKV2l4jOSsy2KAP5O6TuxFzypFn4txVEkFKG+JrV2/JirT8epZVmOYKDFx71tDAHPZHh4ly/iH516u5bk9ot0nGFgTY/m0VfgcwFEuWHet38b8ofFAmF02Tce+UacqVI0Vknm8ZVK+Vi+l2h1gcYshmYs5GwbXm2kKZUsIT8RaQ791Or7tvBnBjNzFRDPuCHiHko9DrDKRlzAu9/wComUvu6sd/pWOQh2Y2u1jHSZNKGm0XSxgk3kHUQRUtTkYjci7N5vBi5T1ECqlOHqD5xNxYyZDLNX18rctoYISFB7GBlyAWau58NtIklouI0VWzM3MTsW9+xCTtB2eTi0jMRnS7KH0PL9Q3yHoHgLjickibMS+YD6QAoQJkploCQwNPx9I2UFmY/Y9ISyOIOp1kV39Ggn/LWssHCW0d3tTlFG2xaGMzFpSamov7GkFInBQ0bXpo0V9eUpJJcjTxiCXiFAXVlIswbpaDo2x+eGA1CadP1GQhTiCapUQnQPb0jIFr0amV3G8QSgnMpyTq/WBkcUJNwOY0+0XvjPZKViGUtLK/2QQFf/toodYqfFOyE2SnPKX8RIcmjKAtQVf9WgqGMB7+zpHEy2VRBHn5Q44ZixMQzsRyoATrasUJWKCai+oNvdIsfCeIkyk7life0B2soOGWL/IyhrjTbqRd/wAxCicQa1BF/doDTNc1oTyidIfT3+Yn5sce4DEpJSxKFH/6m1+YEOzNX/q45X61uIpcublDKDpfy5jYxY+Gca7mVZzNY6+LwWrE0MEkG/rHMyWRz+8RicldR9CI6CqHWJ2OcibVQb08/bRAjDoCdEgXGg6fqOcVjUSnUtQAtUtWvnFQ4x2rUe7ISQNzU+Gw9tDJWBui1pyg9xbljQKu/v0vHCppqNN/OkUfgPGDLcL74KsxJd0mgcbdOsW6fjEEJJLP4eIDCH60LZPJ4gHAoByrCLj2MbvoJBcgs510aGUgg1SXaze94AkyXCioBWa9tamhgLAREZQKc7v61iGWUi597Qt4omZhZmWpSpyklqp5HcW/uGHZbgy8Wo1yyxdR0fQbqbw3itUrEssXAcUAFUD0ZQ1B05RauF4chBKgwNWN9oi4V2flYZ0y3UsgOpZBZthaJuL4pk5UlzqpnET2xrI5vEgJlGzc9PHbnFik4lC05k2rUcr26NFHmrzU/kLvevQx3hMQpB7qm35/qGFLupKgHu3meln/AHGxPIAzNU+7wmwHaFqTBT/bUfeHcrGJWHSQoDen1ginSp5FR+Y1mzHaMcWFPf5iNyDZm2P2gBOpgIjmVP1BiZawWzV8fw0D5Ugg/r0jUYn+KTZiPfrAuLkFaFJLgKBSTqHo8SLINvf3jSMSCOY+0KxkeRY7h65cwyitlyz4KGjEltQfGJpuIWcoCihHKqvE7ecM/wDkiSlOIBTdaRmHQsPT6RUZUw/KTQeVa/eKRygMdjiIZswPW/7hgV5kjn0MVZsxs8NeEzDVB0Ljav4jUCxj8Dr78IyJs/Me+sZADZY8NMeuhgHjnEUyR3+8pqAW8TtGuJ49MqVkYuQ77Dp7tFC4rxjMSlBoLn3aCtisUdp3KjMQHSskkgWP2iDhnESj4ar5QxG9S497Q2weKBGWp5CoPLmY2exk6ZMAloEtDVKgUhPJrk1/cN2X8Wbq9oc4LikucwQa3yE94Nen3hiFf6lxt7pCjDdkv8ZQmhZWpLgpLAFwxD6QfIxQKc1rhtQRofzEpJeCqfsnzDasd4TEFPNOu4PjpA/+SDrbXaNGY9RXmLwodljwHF3ISSw53MNJ6CzguN94pcjGCoVDnhPGf4KLjStvCM4gusC/tlgFKyzEmg7qgdNiD6HwhPw7BitKKPvwi6YiSJstSDqG9jkwiuoWZRKVy1EAfM4IB+vlBjkVibEYJSFEp1u0GcJ4uEtLmh0/xLCnV9Ilx0zI16lPdYknM4qdh5CrxJM4CFB/kVYai+taQ70KFYjGMhWRim2ZJt5P6RBKWAAHHeNaFgAGbpT1jrF4MYbDhJLqzPmZiTXTWmheBJEpSgFKcBjlcgk8zzI+8IOS8S4fLxCPhrPeB7hDZh0NusWPgmBlYeWmXL/jdzUqNSTz/UVpE0hTuMwDtr19fpHQxBfNmIDC3v8AcZvwGi4lJSokmnUNrHONwgJBf1ik4HiPxJ6UZl5TU2agJNTXYRcJeISL63NhvSCkKwZeGKQQAVuXzUduu4tAMxZBc5gfe0OJSq9xz5VG1P1HOImIVVSSFDx9iDQLEy5izW7dQd26wfw3iZQpzmru59bveI5sp3LEDWOjMqxDnVg0Axapc/4gBTXWtBt4GJsoIJPdPJ2899IruD4iZRoM4OhrDXBY5CqClqZrcmOlD6xmgE8lH/Y7bv1glSdgIFc5quHN2tybb8RMJ5cuX2b82jUY0FEFqF9LF9esZS9uXo4jqUpz3tnqHpvHKyHLMD0jUazzr/kHh8xM74pLomZQk7EAAp9CfGKlKm5V94Gx1pcNT78jHqnbfDqmYOYlAK1JyrYNVINSx5bR5YJ4bTy90h4hY6lFLMCHo/3r1jeIkBjWz+xC6VMDOGjpU5V3OYaPQ+EMKbTiZoo5PUA+sZHaeM/9B6RkEFiziPaFcxZAJWtT0Av0A2hjwnsbnAmYmaUg/NLSGPJ1mw0oPGG/D+GSsOgpQA7AFZ+YtuX/AFHc7iJUWISWtVvH+om5/wBSij7GGFEjDJeQEJTr/uq9zc9Y1iOLJmBkOlXM/jVq1hJMxFPrQX15ikS8I4GqesMk5bFZBIHTR4n+2N9DhUvOyUnMvQXf3vziL/8AEpy1Z1EIDl3JLh9hrFiwfB0SAcoUSbqNVaeQglRKj01aJ/JWhuokw3ZWUB3syzu+UC9mLwZh+DSU94IB615awwBISbeQiPOdnTax5V97Q32KKcTwWVMLlAtdPd+m3OFSuzSkTAuVNUU6oWzXuCz8m5xa5imSwS1db/TrCvF4kGlW1I0gptaAB4XiOYNZQLEdKekGTkCZctS42pRtornGWlFMxNQTlUR6HlqId8HkzZiay1AGyikgHz06Q7XkVMwYZLueWgBpzEaV8wygsDypeJ14JbsUkE9ax0rgq1EOw60hdjCPtCxSFKPymnrAC8cyHrXlSxerhoss/sypZb4gDVdlahmG9DEmA7KplJzTBnULA/KOj3MPFCtlJ4fhZnxlTEJWrMHdlFL11OlYnOImrX8JMtS1UejM93pRMX2apmDkkXPXl4xOvFpCTQCl9YNWbtQt4bwZEpJygOb05+/KN4olNy/ICvpHaVBWrpOkRTVF6O/MP9oDMiBU0kuA2vSJEYlRrqKHn1pHaUO1R9H5VjfxRmZTONtOo0gGCJU0EOQSOcZMQljTnWxgebNUkd0gvozvSIpGPSskKoRvQn8iGAaXOq48n846MtZ7oYZtGFYyZISK31oz+XT0iYTnAdII5aa1aAzEOHxWJlF8wYaKDuNKmtoa8M7QJmqIUMqr1LDZ4XLkkBw5F2JfyhTiJS1h8g6V96QLDRd0LtmS6TrcDkSNI2EpFf486jnFEwcycgvKUoENRRcUL6w/wnEVzkkTQAHZg5BaorztSA2FI67TzFEKElZBKClwbA6jnHleFw65CzKmuQflJsRs+8X/AA/aOTMmrlhQBSSliRUppQ6i8S8R4YmYGUAYMXQWjztU4JUwId2rXld2ja551Y9DAnEuGGXiVpAAS7AO/jyg3DYQJJexFvDlrFXgQ4/8qNRWMjJiQ+sZGtAos+MqHBZ7gt9YU/DKTc+9vpBK1qFMzjbpHcrCqmVDAePrpCJD2DyZJWpKU/yLPrXWPRMFhzKlJQgMNCfUndzFI7NzTLxic9QygBRnIJeul/OPQJc0qSWTQa+/dIjyehokyZ7BvfX1jhWLUHYV51jlioZmFags2zUvbSJkLzOGBcVEQWx/BFKx6FAuz2NPWscKngjnVtvPSIsThtQnwdhyLfmA1FVyRrSv11g5NgEm40kVJvbTkGiGWtLVdR2Fo3PBI33F/YiGZim+UM/p+ItFiMLwGEQtzMFiMqTahud6t5RZzNIq5NNR+vWKjMn5QMulK3Vv7MNsDxJJCQXTXKxDgHSvOHYg8k4yu2z+P4juavNZgYEQs1cdGF2P4jCrSp/GkBM1EE2W9yevPqIjVxApDKry9YNmfKabNApYmteo1b6w6YKIgyrH8wHxAMKFya9B0giZJIOZqHX8RCtqh66G/vrDUArSeLrlrc1STbUUuNtIdcM7QInUHzbG/k9oXcQw6VO9NCAIr68GtKsyCxB7pGjQFTwFnoEzDZjViDs8cnAgBvprFNHbhaUFK0qVNBOVQZuThxX0gnhP/JMlYCcQ8pdszOg83Hy+LC9YyiCx9MllOuutogVhgo1DNbRuhhkog7K6W8DEM0cm9RCjWciUWAcKJ1jrDMCyqHoW8rxFLJTQvl0J08oLlTgVAEhTnntoSGb3WCAxIGbKCCD6+esDzcCRZ/fKD5mFQSxTlq4P9xk/ATAxSokVvChFEoZVhn9beGkDdp+Mpw8lagO8tkSxpmIcqpoBV/zDPEywnNMmDKE3Kj3RTMog7N9I8m7Ucb+PiFrBPwxRAP8AqNW0JNfLaDGPZhukQoxLGxi09n+1RR3JinQzgqrlbndoqGAw0yerLJQVHeyRzKjFtwPYwM01QWdg7dLh4tKNCJlVn8WzLUoaqUQ+xJ+0NuCzFT1NLBJpavrpWLrw/sjhknMJSX6fSmsPpIyggJSgbJDGM2mArkvsnKYZ1LKtSCAH6NGRYa6Syecbg0gHni5tSQOVbxFOxSh/LycffaCJOGXNfKlgmpVttEHEOCTGplWTsWPgLNCJD2AjiigoEKq9GuIu/Z7tTncPoyuXT8x5nxBK5YAmIKfCnmKPEOD4yuQoLTU6uSxG0GXF2WNgU0tn0DhsUChqEtoaWGnhG8NXkHY84o/ZHtOiaAoNmpmTqN35PFpmY0ILAsDW30jhknF5LrKwMMQgEcx4P1G8LpiKOTboH6RDKnlVQpgeXsQHxOd8JJL97QHSHpPIv6IsRjkOQaEPV99BA8paSoE11r9IrOKUpanoee0M+Bo76qulKa9SQB9z4GGiFh3FiWDUL0I6RHw3FKSWU7H27b6vHeMUVnvZQAaUuDz93iKUplZSnpd26/eKCF34bPKgK6XN+mvXxjtQIUOu9qawgwmMKAGLZffmIfSsYlQSoEB9A0ZoUJd6K1trQUgWahrWvHX+WgkDyoRo23rE0uaghgehqfDaFWwsCmGjBxycl/sGhdMlNQO4h1Owgq19ifpA6gEu99i8PYKE87CZtHv7/cBqkAGtR7vDhYY2LEe6QBiEUJ+nhyhbGoq/GOCByRqafWKtj+Hvm3EejzJeaja/mEfEOFgkt+4eMqA0V7st2jXhpqUH/wCNagLkZXLeT6aR6xJmNRVPejR4/iB8NQIukgg8xV49A7Ids0YtORRCZ6bpNlf9kbjlp5Q7V5QmixTZL/KythctvAPxWoRlA1A+o6wzlnQM3It1aBcWUvUgnrXx3ibGOUYnMkVBZuo8oJGMWkAeunjuKwqKAFUDAx3juJokJClEZlf/ABpdioijtqzh/CAGiuf8g8cmzz/jSiGBAmqADad3c6PCnhXZyUnKpSStQ1Nv/raDk8MWVFaqqKiSWNjUv03hunAMApJd/f4h1aVIDo3h5YAbKAH0vyptBcuRVvr5UMawkl6vXV4LYj7tbaHURXIkkSctac6wYvEhqDzvAvwXSGB97x1Iw1QFEDm7w/USyVGMQ2kahxKw0lh8viRGQDCAcLEtCUD+Ibr1584XT8ClXeAd/L61i9z8C7m/vpAw4RLAbLetbxJMqeacQwyFJIUARqLj6xV+JdnJavldBGgs3SPYOJcCSbpeK5j+zdDlhlJoVpM8w4ciZhJ4WO+mygHBKdaR6zLxQnSkm4YFB/2DRSuLcGKN/AH6xYOG8BmSJbpJWksSg9Lp87axLnaks7KcSaC53EyzM3OF2LxaZrOKilDQ+rjSOpuLCw7Omz6hjWA0ywlJWC77cvtEI2ijBuJq+GlgACbjXqfCHXAsOmXKT/Ja2Uo2IBDgeA+8U/HYn4i0pf5lAFR5kCL3LwyUJDPShfkL+I+8WqkI3ZFihr3WbxgUYga+enidoaplB2Ye/frAWLw4FQjxEYBqSsUGp2925Q54dhypKga5WLNpTXaEWES5BUKQ4kYkpUCnkFDcGCZjcJIDZPbex4RpEtbijP8AuJZ6Fh1IIY2iGTPUoh+6Qa7UEZA2TqWth3a+cRIkKcEgmpbnyglU1QIBN6OOf4jlS1uQlQvq2525xm2BASwoP3ff9CBZkkqcZWBq7/TxhlMnFlO2YH9P1gTECawIyswu9vKAFAqJYq9tCIVcXxKZaSoh2BJI0DXgjiHG8gU6khujOOsJ5eDPEUi6MOPmNjMtRNu7Q110jL/AsrHCeEqx61rIKZILU/kdgeUWPCdlkyB/60Zedc3VzWLxw/hyJaUhKQEpHdADADkI6nSQXLsY0uR+NGUSjqx06XRC6f8AYOfONS+0agTmlF9wXfnWLKvhiCc1+vhHC+CyyR3a2eF7obqJ5faLOKy1g9Q1op/G8XMmYpM6a7AAD/qkFwOlSfGPTMRg5aEMb/XnFP49OOVkAEANQac4aPJnAHHBYMDi+65DgsOYffQiGGFkiuiRZrV/qKd2VxJmSUAqZSDXmBSLRh1CWtKv4UeOlECwYTs/ZyR6X3hhKwCEJ7rP7q8QyuLg2V1/vaA8ZxYZqMGs1j4EXhHJBoIVhEkOcx5lRb1hfjCiWe8kvsG+saxHaDOClSQwsd/3SE8yepaioCtA1vdI3ejdbHUji7pDISI1AcrFMBbxFYyFt+xuqHiJpGp8w0YceosxP1MaSXGj+EQKmNS29Dq/lHPkrSGJxJYGh35dTAasSlTk09RHWRhp1GsAzgK60vDpsVpGp8iWujilahx+4RcR4bPUkpROZGjByOrF/SHaJiUi0YVs5FPrBdMybRRsHwKdKfKvMl3IOu99TWB8ZMWkkCWpjW1CNwIvoQkivePi8LcXhpZGVZUR/EDSt3Z/ON5tmPJ+K8SrYg8w1usel8KxoxElC0kOQAoapLRV+1XZ8KJWgMwJYxH2ZMySUqJ7pDKAL0IcK6inmYtLq44EVpl4lOkk3b3SOJ6yT1NTp1paBJ3Fsq6pI53f9x1Jxrgub21A6REc6kuxFAQaeGwvHc6aQEnUEWgIYvKqtfpbaOp+L2IIJqYKM0WPC48LSSs2AIYBi/pEsnGSytKdHsXCj+fC8VnB474a3bMk3Bt1rrDLG8SzlOVFRswcHS7HweNeQUWWYtOZOWtevT7xv/GC1KYsXp1gLCcdR8NyAhQFXT3tLAX8IkVx+WpGZGUf7KIytTbTrAbMkA4niOTMkkV8Xiv9ouNKZMnDH4s5TFQo0sf9yBRzbxhLxPtErGYgyMGyU/znEA2vlf6+WkWDgfZ1OHRQEmpUo3UefOkF1Fflv0FK9C/hHYsTVZ8Wr4ij/AUljwuovqfKL7IkJlpygAJFG2aAcGRUDQQSmdcHWIym3sdRSJpk5gOgELsViI6nTS9LwFOmZjt9om2USOk4gFt/vEmHxeU9402q9eXWNJwwFdr84CnzSflDm1yw5v7uYyRmZj8VmJ9Ku7g6bVip8WW5I1Hv1hxiFFNHY7+7RXeJTgATck0+8WgibI+zau4AXD0LX5iLciYRLUguXBKSano+sVPgZoTzJ8/3FmklxWLt5JVgK4bjnkswIbuu7j+oLkSFaVa5PSn2hdw5CQsgEgGwuOlLfqHMtQzpRmS9GTcjatmZ4RsNEf8Aj96umnrU+USy5JIBYJ6WNnctBi2bMllcufWI1YlwWpvSFbGNDhyVVu+xH3jI6BIt79IyBaDQPg58xB71QdXMHrxANRrp/cDpYGrgi3PzpE6cYLM+1GPmKxjGzLelq6RBOBdgetolVjkihJdvYgdExOhZ/WMgG0q5fmOr6NvG1Tho0DZr1Z9AS0EFHU3bzgcya8+fKJpaedPry9IWcc4ymQg1Gc/KkX6nkIOzEPF5SVJWlRuG8/v+IQ8MwSjKCiCLADcCgPiz+UT8DxUyfOFaJfO+oIUAB4+giwiSKg35aexAk+uApWJFuQylB02J1/qI0kOLg9YaYjBAmgD/AIYwqn8KIJyUADs/0/EFOzEq8QlspD+ERJnJFGIGnLzpHBSzAtalWMcB+sYw0wuIQ9TmBGjuDu20METEkhKKn6D+vpFdEkEi6Tv+4nxXExhkd0lSjbn6wHnBtB3FeIow6SqYaDzfYfjnFNVxCdxCaEZSjDiuW2bbMdd2tCTj2JmTF55hdrDQcgIvXC0AJSoMDSoijXxxvyxE+7rwHcH4KmSpOVIHuv4i0KRUXyv9R784Qycayu8Lim1tjrDnBYpJllyXq4ufGOVt+S9EssgVs5flTaJUTXfSsAyyS5KWAttZhaGBlkXBtcmmopWtRAsNHa0gFw1hYv4g21gLFd1WbKxOzBvA++kdTJ4yqYlzbx8fxpAap1XVU68uWjHlygXZiCdPJcOXOmkbWQl3foGA0jClgSPm0bSuvvWB5oOpr7/EFBFPE5+UHf8ALx54vHrUvOS5Pl0Ai+8bW1BqPpSvNo89CKlt47eBYZzcrLBwTGjNdn05xeMEe6CDf+4864dgytJ50H1MOOBYubhlsoZpRuHch9Q/0gyjegRl7LZiZLALol+cE4HiKioKUAVUqRU316RDLxkuewRZzU9Ot/xBEqVlLUfaORsvQZ8JQKlAFlbKcdCl+tYlmyjdmHUPZq/WAhiSCCC278t94aSFuO8xBq+Zw1rbQLZiNC6aH09I3Ecwhz3R4Jp9IyD2QKK9h+1qwQmbXmPulobYbjMuYCEFJ6EAv0jf/gEhNqxRO1vB0jvAUPLwiiqToDtIv6cRtVtG3L6xwmaNR5F/pHjIxC0sErWALAKIA8HaGfDu1eJQWCjN/wCpBUfDLXzeLfAS+U9XVOTQ5RyLP5PGlzwBVhrFMwnH8SpQKsOtIa4t9PSDJqJk2XmWJiVPRISrK38a0rCOFDJ2N+NGaiV8RKVhChQgZvNrU3GsUmagqJKicxr3r+sem8E7QshKW7yQyqH8R1x7iyJqfhrwi8QSGBQkMlwa51M3g5G0KpU6oLRSuy+JTLCybktezAN9YseCxKVuQWOtfOFXDewk0ZsiSkKvnmPagoE18xaHXD+wsxI700Mdkn8wJpN4NF0EGWND6WtpAk3BZiWZtzpR7wfN7OLRLYKStQLhRS1HFHBpSmrPAUviIIKV/MCQQbgjfeEGF+KwANBUwHMwDOQCHNAS4ZmYHrWLLKSnKySAPF+nveB5mHzGjkv0hkwCBYKLpc6CFU/CLWoqUPwOUW9WAUU2DBnH92/uIP8AAoXoxY/3t+ecPYNlMx/CM6FDlS14bcCW8tIs1CNoZ4nChn/R2pFXkzjJxCg/dKgW5U+hg32VAqnZZMQlxe1Y74VxFSFEEu9PRxXd41LmBQpA01NXER+yv0W9OLAQFZSXIZvI9WvHMqcS1egGn6eAMFiCJbKra1aXcwYpeUf6gjWv4iDwUojQSXZmGvPrEM1IQWGgblXeJ5SctiPD30jmcxqBUtXrs2+0FG0CzTSr057X+8K8fxMJSS7BIck/uCcfiikFg5vy90jzzjvHDNUUpPdep/2/UdHFx9mS5JdUa4p2hVNV3aJ9T1hdLEcJETS0EkAM5IAezksI7qS0cttlv7JyQZTncjzhyvs6VlyK7aUOsF8E4IiWEpFEivjdyYtcpCAlksI5nLOCyWCizOATJaipCwkk1Glhox20jnEqxlGQimpCqjxLReFYIMffv9xFJkiuYB9HhbXlB+ijf5GLB+VDgUAfz+aHOD4xOEkj4BzEsAVAJY65mcdGh8qSkK+X7xvEAsAzPctCNx9DKxYjiE4AZpVde9//ADGQ1Y6pT5mMhLXoOQKbxMJd3D6m2ltv1CKdg04xapbsE1UoNR7DZ4E4jxQEsAXo4F/7i1dnuE/BkgkMpffmPd2t4AAQ6VZBvAswPYPCIBzJExQvnr6WHg0NZHB0IT/60ISOSQPAc43iwCTmYeN+tKwZhpShKAJ9+PusCXIwqKIpOHJ39/aCMOCzkJ00tHGFlk0HzWa8SmUEqJcgEMfVzTf7RPsNQSickgghvAp8XMdJwaasQx2NOv8AUCIS5oGHWvrEhnFJNMz+nrAtmaQXMIQCcuZtA7c3bSCsPMsWIettOY3gGXiVG4p5D63iRWIUpL0obC4/cMmI0GZnSpLDcHUc2jzjtLIyYtTDK4STzNipvBvDnF3wxY1Hvk5iidpMWTi5gNMmVKd2Z/qYpmwBkie9/TWCkp1SSDtvpAfC5oAFn9Ht6wcpSSGPdVTp5xqNZOnEJUGJItQvpT6RN/44VIq9oUzX/v6PB/D8YD3VUOmx5QttBo4x2E7ps9Okebdr/wD1T0H/AGDdGVT6mPXTJBonvPc/jlHn3/JnBSJXxNJahWn8iEt94bhl+eQTX44AuE492eHBSm/084oHCeIlKgD5xdMLOCh1inJCmCErRbJUs5QSHLA+DA70o0ZOxDcjc8v1+IhkTT8JO5ArYClm+nSBcViEsX0DfW8cbWaOhPAWZiUoFdHGl9/KFmL4uEhqe+cCTZxmKCczAlnNhEX+AUqNXYtyNnpFYwrYjkAYuUqc4fuq0BqepEKZ/ZMD5VFPWo/MWxaAC9OQ/McTUEjVtNhrTxi8ZuOiTjeyhYrhEyX/ABKhukE+YuIDVOIqLio6iv1j0pGHpaIk9mMOsn4ksEq1AY/3FVyryTfH6HfD+IJWhJFiAQeoeD0LTfWK/hOAKQgfCUrKmgCmItQb+MRJmzXbIokUsW89YVNPQWmWhGMulKj0iFU7R7Mzn8wml4hYBzIV1Yv6Rs4xT17vWhjYBksmH4igjvCu8GLDhn+kUhfEYMldoyWBpz96xOXH6HjL2O1yy57yh4/qNwq/8gDXMIyJ9WP2RX+zWHM7GKc92X3zzqw9a+EX/OSggbgebfaMjIaWzIF4lIJL6M33/UMcFMeUKNT9NGRkRkOjpSEgMLqsqu8bThFBB1Y7h943GRkZmlhLZXLir+EZLwjXjIyGSFYyTJYD37vEc5FKNy5/uMjIsoolYtx+L+FKmLZyhKlNocoJaPFJfaKbMWZk05lEuT9ugFIyMisIqhG3Y/4ZxwKHdJ5joK8rRZsJjgtIO9R+4yMiM8FY5JVFBLFOrFiQ9I2nhn+qiE1oTs0ZGQqC8Fp4bhSO7bu031FT4RV/+SFg4GckBwBfmFCsajIGpRr2ZZTPFmi29nZilyHdylRSfQj0MZGR3zSaOaLpluTivh4ZKzt9CRCGdxF6nU28IyMjkUV2Z0tuhphcOaKUBb3ygpKQeTxkZAZkdjDBrViWVhQb+7xkZCDHSsLsBR67/wBe3gn/AA6BSqJNAd20p1jIyCAIVIAcCwNjy6RAxJZNGqfCMjILMSTpAoXdwD0NKWDmNT5AZmBo9djGRkTvIUis9pimTKRNCWDgFudqPy9YpeJ7QKKu4Kc7n8RkZHZwK45Icjp4Ox2mV/oPMxqMjIv8cSXdn//Z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16554" y="4880898"/>
            <a:ext cx="5322445" cy="1743075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6000"/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38919" y="609600"/>
            <a:ext cx="8500281" cy="67887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457200" marR="0" lvl="0" indent="-45720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Functions of Bituminous Materials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898478" y="1828800"/>
            <a:ext cx="8229600" cy="1828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Binding Effect,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800" dirty="0" smtClean="0"/>
              <a:t>Cushion,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Sealing of surface,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800" dirty="0" smtClean="0"/>
              <a:t>Resistance to weathering agents.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</p:txBody>
      </p:sp>
      <p:sp>
        <p:nvSpPr>
          <p:cNvPr id="6" name="AutoShape 2" descr="data:image/jpeg;base64,/9j/4AAQSkZJRgABAQAAAQABAAD/2wCEAAkGBhQSERUTExQVFRMWGR0YGRgYGRoYGBgcGhsfGxocGyAbGyYgGhsjGhwYHzAgIycpLCwsHCExNjAqNSYrLCkBCQoKDgwOGg8PGiwkHyQsLCwsLCwsLCwsLCwsLCwsLCwsLCwsLCwsLCwsLCwsLCwsLCwsLCwsLCwsLCwsLCwsLP/AABEIAMYA/wMBIgACEQEDEQH/xAAbAAACAwEBAQAAAAAAAAAAAAADBAECBQAGB//EADsQAAIBAwIEBAMGBgICAgMAAAECEQMSIQAxBCJBUQUTYXEygZEUI0KhsfAGUsHR4fFicjNDFbIWU4L/xAAYAQEBAQEBAAAAAAAAAAAAAAABAAIDBP/EACARAQEBAAEEAwEBAAAAAAAAAAABESECEjFBUWFxEwP/2gAMAwEAAhEDEQA/AA8FUs5c1Q3wvaDgZgXAHG0t21ycVBOVQRE2sGEk45RIMi2e4xqn2YOC5tdZPMArK0mblPKWJb2+eqUK1rE3OtoNttqgSRk2wjRbEnm16nmHRbWMFACMkAc25BMQSYIwwG++iUeFcRcCTdhbGgct0m1+YZjI7AHGeqolU/fckrfc1xckbLtFs5EEjMmBo/D13VpuZwPhBaSZI2BdoGNvScayS9Sjc0iyWOSyvTzG8MQrEgdcHedD4jgQXVLAykNcJFQA4A3LRuc40R6LUy/I9PzPhFxSGBiRC4PUYycZOdD4ZmJJJJKgr5ZVmJBPM6yQtOTG7HH4dxqStHhrWikvLkGLbVIXMQDI2MBTkd50WGpuZ8wD3d89iFgEHB/CMgEarxilZlpJGAEuSoEAVgQz8zdsHYxpdGpuotuhzIkIgSBLBWp5Erm1ifbUjlXipd6ZFxABLAgW91ADB2JH/UTO+io3IWp8QSpEQ1QIyz1EC31gg4x1wrRDIqgFWjZytxIECGvBuO+R5fTAkgS9Kk/3hroVciLCQR2ADWoABORnByJjUVOKq2MgeNgWIFK3YzBu5cmMADIB9eMWIUb4WEWFuYRDSJKnED4CRk431bh+CquFS562ckgJAI6yIggj3x6aPxvDFV8tjDj4VDSDkHKmOUHBzI7RqSa/DCSTgBSzIW3t7hQO5IDwZODnKdCoDcC1OC07pfBMABurRHWZ0CvxCmZgMCBdayBjnAhlUiccoBgEc2tDhvEGDYFQFvWXMZgsPhjAhzmdzOjVilfjGgs1RmUZH3hFTBnczjbBjIjtotLiWYgyau8m7nIOIYITiekjMZ1NBTVPwklm5mugrEYGJIiBtd66H4p4QeH8oWt5IMhwp5GiIJMW3T1gEicHTqwCnwwa6LUUSCb1OwkZU/GMkyDE7Y0VOFkIWZbWIM3c7nYsWpmTvMAAdz00KlVuJMpzXH71eXsCxBYbifxTPpi6uAtQJb5gMEgyBEyVDIS8SVlZM9MRqDuOVFa24EgXEy2xJyQTJ5o39c7xy1TAIMgyrspDoIIw6glJkjESRIJHRevWapSDWIDeAgLIanoQGXlMDYkfWJ0OPrtYqEMVOIEGBNxW+9oBYAWgCSY6nQQOG4iWAZfKkQSoWoijEMAzERN0rBJAjGhVELuXVRDAX2oFmTEFZKgkdhJ07UQbODauAwBcQ2MlqkCPftvkaQ4czcqVUKXGbnSHURm0NDQcY29SdSEHCsaJspMWWZCjAIMC0BWwRBhZjtohoFKt7UaljjBCDGxIysgzOCvz0vxnBsDLCWHNCXBmVsjBAj0ztOTqaANimm7S7lYqJIbJtaDL/DInln01I1wjW+YC14aI5lBME7AsNshoOY67a6rxBsD+WUBi60EKWIwQdmx8pj20OvwjctqyRi2LWUfitN7XCYxbt3iNXomyn5yqCu4emHQMDuGDQN8SbVM/LSFeJcRuYwT8RIMEK3Rexk5wOmgjhhVYo5U/ExxaobcKbYK+3pjVOGQmpSLMxEH7uGY7Zk3EkEfyneIiNWSsrLfIUxDXP94WBMAjkIYgRcVJnEdgr0+KG7MqXLFgh9u5Rg0H/rI7g6Z4lFKFW8kKvNdkQCZ3eG6EEEkDEgYOhV6uLg9NbiGRVIvkYYQAby09F+hg6mthlFW0KZy8oWJndjMyARGBvvvp0YrUUQFhSWm203wIybc2EzAtOSRHbQ+EouBKAFVJWQI69jiCR/Lg/M6PWLAxNoA5ZfzwsAmYtwsSBzY9NA4w/A3O9FcE0lAqqTtFwIdOnWPSdOoKvyOqrVpqx/50iLul2W5hmLvfpp0eJ1BUK+cGdVgkOktJ2OIqACIwBJIE6WSk7f8At8tlY23AuT/MPgJVTJGQSJkGMEkhnZppE0lAY8oIzPVQCsdD1yRsdRLVqK/hrV1VCS1GmSxZmzP3dNQMZ+Jj9MnpcC1WCFBVBaWMhiOoBRfvdtiMbiJOijjKRAHMZMgqyQpI6hlOR/KRGI20jUoikzMVSZmVgscjJEkAgbC7vkY0A5U4BqdLzIa5h8MnkGLbrqhE52DDGI6atwwLkWyGUfEKKOCTkgKlXlUiN16fF00FqnlIfPWs/qa8rHorOYGJhZbXV+OV0BAdbza0QpIg/igMnuc9iMHQRhUVJo1S61C0tdLi95ZVKBS1sZ/lMRONdX8Ply9GarASQtN0jO4NsBpnMzjMb6Xqgsjui1jm37tKbKYGM3S8HsQRGr1eHmmBRDtbDN5hFqiCHgzOewuH01IeihLgzdC8zujNnb4mkXZIgmPTBBl6TGoyU0aFhpUoZEbMAFDbQAoERk7AxwfhtNaKkgUQTcB5VWJOxOAD0MiOmq+I0kZalMU2FUKB5jNDY2eQDZkH6Z1JFelAe+8BiFVBy4xN1zjM/wCxnRxwySRUQCiwAiS17TIItctiJkyPz1j+FQQgMtuPvQF84jJJI9ZIAJwFM99Xw3w9W+7qqgZTejOKYpqC0qqZyQBBhVnrvmQNDhWKKhqrfObqYUgNj4VZWAMxIkT76LVrBmDRZbaosp85ExnI5T2KMckzruOSqKk3QRkNQAgEG5ZIAHQ7CfyOlaFRajrJlmHw2q2QQSXF6kQep/m0eyd4jggL+IZGsYZimzT+EEkddotGPfQaRrsqF2CqhMCERmB2j7sFT859dAev5ZdqhcCbLT96bmyqxTebYIAYAz19b+JcEAeYAO0WrSANUp2KnAgzkGMY9EL8ZTRylqgsGljUBBgDeSZBBtEkQdozq/nmoJSCqtBNogEGCBAAbE/i+mhgDlWQ9wuiDaLZa6TcpIjb5ic6jjOCLDzqbimq4YhBaoVpZiqG4nBAMHcxjUhKKo5M1A4B2thrp2KvTZY7QflORw4otTYo1J7SCGLm8c3MIFptKgAAmOm2g+J0WqVFp0UptJEMr1qbEwSYCqwTE7sJGreL1iq2HhxUcQSjMqgTMFHLkiM4kztAzoItNitQfd0A7QfiFwUnJKXQx3EjuO0aMfEaLpUp07XyTaqhuWchZn1WSmMjprOocZcT5yVFVGlYIq2gwYJm0giJgyJA93DwlHiBUhwwAks5HmL+GB/+sqSIAzmQO7QFw/Fh5Yh0TsVLMQsiLSsMO0E7HGu80t5iy1hMSwGGzJXkORGx2I9hoHDhyiqKnmAmPLKKrVBsYLqGOxzEmDGY0ZaJqoVVwqhriTUdXJgg3iARBiLYIt1JK8EpVwLqokC8AsC3KAFxYOslRg98xPF8PUSmXqVIp/DPRJEKTZ+GYEEddUR1CmaILrAZvMpi+INzBjTLKTmTn0O2q8XxBKqq1KbkiMoblP4ihtEi0kfEN8yDoKKnDPUpIsGtJ5hTvAIBlW5iZg24iN9tgf7QwhApIB8wKrziLYxuMRnIA6ROlOHovRIIlADavKlrKRINjyUIJPxEnJHrqOPQVAb1QBbmDWwFZgSWNsCCcnfbvpAyV2ZAX4fyw4MmmtQsGwILFmDesrt1kkATcXdC+UzU0NtrEFr1B2QuVbpkBTBII0pRD0V80OL2WJD2qzGbQBcGLR05Z9yTrUpWkBlUCoQTDLC3DGailwo33I99xqSqeKU3VQa4uOUtuWR1iUKEe4xG431UzTTzCS1aSTcVSVYm0/EAwAwOWRtgDVKvCgq4Vrj8JliA90TmIwIMzmOp0ajTQBZFW9SQxpi3fIDsjHpBHUyJ0gDh+CZeWo7wYIL7sYMACYQb4yMjRhWp1FM1anl4E3qy4iZvKlQDGCCTMiNN+D8TTcnAV1HMFqLTW7B+GGuIkQwH9QEKdaoJplqjgMachhJLRC7IwAncKAcmd4aUjwl1qDyyhpDnLBjTYkjJfmWfdQJnbGh8fxrhxeKUMptA+FoP4SGEvtMmRAIic0HAkN8bsqwpQupRenuY+ZMdOkL4hTUqSeHY/CLgzVFOdhLLBAxHNtvOspKcQQl/nsiwAyLyhiSLZkliZ9icZxnXHEPy+Z9mUiJqmJ67F+YHAySDn01kcRwMktaYBuUggKpO8KZJIGQQMZ213E1vuoNEEH4msCgf8ysF1IEnAmRiNSO8d4mVH/kHFKZAUBWkgiN1taD6jrk6UpUxzO6hbecCiqmI3ChqnSMjbJ9tRw3idBqTnhi5JEsXVxSwIk3sxPvd3Mb60z4zUYkIqgKN0qAqwI3WWCDMgg9tSZXij1JR0FMqJFyqQZnEphRt8QnJjbT1Lg2KsaZfzBMI6OVkgTY08849RONW8OqsxBCBCwlbUHmMBhjJaLgeyjf6D4niCXXzRRgEc1UPTqLnYrOZHUR1nUgeG8VoVGLFvLqU5vpuaqucRDCFAM9LvlofDVxVZ2Afm5BTblCxM8wBLSehiPmdV8U8bdOJZlejzKD95SVxI5RaxLFlONjIPTTvB8U1VwcrVUyGZFVMqRChgSywT8JMdtBWSjUQwi8LSH4QGFV3nfl/Bnou+ew0rxNbzl5kpiVlxDSIuBWJKsRzZADDGOx671WvVWoIX+IkK6AxHOgpsoYmMiGxmTovhyKKy2N5jBcOj2pcMFSg5lOZzIzjOpEOGoU6aFjIpi2VLQoGBsw2B3YOD7bang/AwvMr3l5h1IrlF/CIbb6bDMkZ0+L4eoBZVUteYAC9ZkiXLGMfiLCMaBQ8OBtV28pKUwOZHWTjlUryY/EDsDJ0ovQplpVSwrySrVHdGI6sQEtBJ/Db7xEilfwpkIIPlPdcKyMrMr7EwR6kGSuPlB6HBOaBdnovJJR0pucgQCWvJJA7Y99I8Nw/2tGZDUNpaCLitTB3fFq7De4AZHUiMP8AfU3NR72+GH5SSGiC1vI4M7AQZB3nQ6ICsipTlSRfDqRyiLV5bnN3WT2EaaFZ7UIY03ATJi5ZHMkhQTvEOzDOhHihVTyqlQpULGfLUJ5gEMA1tMRIKkGN9jpTX43gYdXPCuQykOPMC2AHcFWO8mVC9BkbaQ4vw16a2/ZiiHnva+8E/Dc4VD0/EBIx00lQ46kpAasfNUhrCkVVIMqv3ZIfO4Ppt1txPAtTpm6mLDPKQ1UcwlmbJ8r3ie8baCMq03jE1wQBUPIGBAHKbjn4kySeWYg6vCrzsLC5HxxF0QozDEk9riPy13AV7mPCtSuoKkGItukj8SksAIIYDcHOl0qPTe5KgSmpAK1qZRsYLX8yDf4tjsI0jkbiPDlZYYrTVJZoYtcCIItcHAnGcdtQlXyqlOyqshjYQMMCIbIU+W3y2231erXsJKVVK1TDGkQ4ED4nC0xbgD8RExjQUdkqgUWYBoAtZVVwJJIlYLGQSQIwTuZ1QUfj+JNSoGr87U0ZqVn3jgt8RJQ74xyzvjc6Ea9YlHSualACGuvJBO9/KQCAVwfQY207xvBPffVoubpuZ2ouQgkgKQssJ2JF2cnGk6/hzPSNSnTrWOSTTqUzR7GBuMnqQAToQjXm0P5K3EJJXy5UiV5EByDgyI6zpLhaDJUqUkLsVM/d3EAGCQIJCdgT9I0zwnitRaaVKTNBxaQLjEi2WBgjuRJj1wTiPEh50VFqi74CGC0wepIGzGf+MgdYOtB1FqdVb1IVwDAYOC1uLTIjfG4z011KtUqVEQOW5bigtxIxN0xj0/TQC9JGN/mAmSrIRMdYNhL5mR66S4ladUh0qVKSqCBUrKZljkZXKRGDGcjbVpw9Q4Nwb3qLakmVKsR3ALNLz2E7deg/E6RPM7AkAgPAuAMBr91UiIEHEnA20BHpVCPs6s03XqGVhPSQQAsydt8HGpajSgh08u058w+UojPwkR6XTPqY1LDXhniHlILiVoDApeWtRzJ+JrWVsz8MGJzGwY+3qqv5IJ5bVFRHSwfyczNyzt2iIxpCl4kAGqCq0O4ttJFONpHLlRvJiR17uUvDwFFT7Qg621gSCWEgyG5M5iDG8Y0Jm8PUqeSRWoGuC0MxcAKD/wAVWCoEyJnv0iU+0XDhvMfynF8m28rNyCmrmbxtiYHbRqzVF8wsopXsLS6gU2EAE8/M23Lgd+uo4PjUVERAisVZlBprULEG4gETYJ6Zjl21I/xNOgIDs9NmmPM8tCTG8EgR8vrrDp0ggVZeixhgoCspCEZa2mIwBORHcjY/hFWnVdnC1VZlOalMPUA/lXmmAJOI9Z0xwNOo3mIlZfKDQo8ko5iZvKyygHlJUmYOgwLxPjazeWtWkqszLDrDMc7Ac2TsCVt/oW8vUB5fKVcwrLUYgdTaEBONiPbOgL4rU4dijVBTdSDz21VCHoZW4iZgypGAZ1o8Y1cVBVRmsqAAk0iii3ILF2NwMwACD21faC4U3OztTsBgBPMZATOGbyw5EzEGAe2dT4j4hVqBHakKYR7WpNUqMKgmFciOVQeYNEmI66UNViGNZg6U2D1XVXBbrAhrIChQWUyB1na1OqtR1VbXE3JejNkjc2tkgkAmMe+pCV/GKlyUxUNOlU2pKreS2COS7vIlP9anhuFXzagpmlTZxBuaxoG8FjEg7jpI3jPUKlU02p21kq3ZZi5D9xSvIG02gQwmTIGb0OP4TiUUcQayOuPv7ZVxuEc0wLp6Y9tSxar4gtNioo/aDglQ4AQAEAsxENdzGBHtoXBMCajeTWpEyLbTUIAEAsbpKznp2Db6T8SowfMooxa6Cyv5S1RMA4qEhtgWGDGInTNTiuIdRNAKcAtDeYhAmUdibl33nrkxqIvh3C1AivRCV1ytR1K0qjAHBIy1mZtWTyzpjhuDVizUBSVYKkI7OCRkypi0gyCcT12whwfiC1LxSTimrIGXkpiCxmA5tAMHqY0zU4lVdU4nhwwcKENSmquhzcbkFzwTIO2oGafDQACGKVN6v/kQ2n4QYFrEnrj1MaS4TiOGaqbeIdKx5GXyqrsR0EmIOOgj10k6pTuYu9K02ohZwjYkPEwpkW4DBsmFxpjhK4vQVWr3BTaZZiqndGKwwAMEZg99SP8AGMzOVZ6rMDAz5TwywI5g75IwcGNC8O8fY0hzFp5SGpCkBiY2LH5k9PUarWsqwwpJxVQQKZFRryDkFkcZAjYEkAH5BWsRWqCobi0ILUXy1AyARAhlP4mJ33GpKeE8M1ejYzugpllRTTDycyxDHPKdgepidG4GofLFJX5ZtJV1WQptIUFgR7p7TofFNToVbhWUCpLMzoGgAZAKljuVFsmOnrHHeL0aLKpq3AxaQ3mKwPX4VVMdCSRG52NqwVPB4BWhMrEgIQeURkqQVnYmGJECIB1Wj5tGjVSoipdc4Sq4ZIA3gbW4IJkjGBvqP/jlSlaWNikWwKa1ADsLzTZjnoI9zsXPA+GUF/OLAkne0XU4gA7wsk7EDuJnUmd4bwN9JXZRTpQZDIIMkG4rPKt3U9NH4biaha0PWhWaSFFSFWdgaZa0xy5mBudPeK0ZFOn9sDUnlHBYNdPNDSWCiMHaQfqvV8SIRUPkeaJQUw1U4Ui5QalUApsQWEQRuDq1YtU41lgETTMWEoqsboIgGIOSIMTB3Gi+IUxTphxQDhQTDCGLAqEUAH4WLGTuIB1jcTwtNVPmVQoLqygqajBjBWGi4ARBPOCJiOjlDxqgtq1a5uIlQQjrDEwUAXMdzG3SdOjDtTwtKkF6S0hyvLVyQGmN4lSCRv3j3X4fwRaVQvTo1FBBmpYain2W5GmYzGs2t4p5vEMtMWNGyU2moANyQ5AJibQvXm+GdN+DeKVOeKla1TBpkDkbEgIQC3cnG+5jI0G3h9lKnUWj5VFYuJi1oEGeYtvmACSeg06KKKrVKJaJ2aj91JPwkserE5MGScDOs77FefMvvIwKAFzrH4TAtBEDBMwIxovFeJVA1rKCSIsdmpssHcgWytvYxGtBd+OpVBDJJpkg2oVyCASClNBjIMNjr11fhuJpEKrKjVVBKkVCkd7SwLDeJ65+a1V7eS6mjLMOxm0NMBYO/wD2EHqROtGh4OHg+XUpimgZak3CqN7Qn4jjYAb4PTQC1Lxt5Snw7uGn7y4VAw+SFok9WwY1dOJqOzeXWSgQxVrjdewPxC0LJ7kxuMA6yuCdqTT5Yqr8V5pBxf1yXWGAgEZjHppxOPBIdQpWoc01EHmA2DsTE3G2Nz1jQReNRbXuKVHXGJADHMsJu9e8Znv3hXFBaLu1SnTSSVuJqOwkgGQOqiBMtA0PiOBpHCIoanKlagLMI3VUENd8x1kb6apcai0mLqgVBMpIaAsliPwkZ/ETqRDjOOJpXrWQuRli4qOB3CKo2xG8eum/D+IqVeGNJqn2hn/9gcoFnacEEwP5ZOgGjRqjzPNcMVgXrNOD/NDeu5Bicb6pwvHikSlGiW6snl8oxEuWA3jBx0jbViaPi9Z+HpjzCGfYG1bSNrXjpkSFIEHYapxHhJo8OW82nVqUxIWynBUwCIUXTEQczGgvxGFEqKknPmHlBybQaeRsIBnAknSn8Qu1JEMX3EBSCrkNMFhuBKg/UToJ7gfHmqLb5QoKgBdWYG5YkYKyJA33zt10JP4kSoyrYaTPgk0ylOqDhRITr0LA4PfReBpIUZKhYMxEFOZhtGSCSYA6EfLGgwKyO9JhUWk2TU5Yzkyogr0nBJGBidKF4rhCochQGkeWC5K4iIKkqAVnHXr1lzh/FnrCpTEU2EEEK1R1wckwqmfaMdNtZ3CePJws03LksfjNKm1MneAWiYBHt27r+HeKsvmOlxoJm4tYbm3nBxMCCOozEaga8OFMEpW4inTqAkrCtTLj4i1uY67W5B31TgfJHEVGapSrMpjzGLFpjZAwIxMYj0nrel4tcrAhrGbDtu0QRBGNpEA67iqAVUr+WpBUWMuBjJAtIadj23jRpxbxeiKpWpS4heQMXQbuCARNw5SeYcwzJAB0Gt4iyVIqVKhMDy0RVZmbCmJ5XG3IVO5O2kf/AMgamnmpWtRpuphQSGbeLiYlpJLAjc50bwqjVlKju7FDPOVRZIIwYDSVJ5h8x2YqP/8AGtRapXanUBJMNyraPSwBFDHJgZO860fCuEpETRNMmTLrTZizfik+ZZO+YPeNZ71anEGQA9C60LUYlwZwSQSCARiZwJM6ui1mqP5fmOFeMuaXSbBm0xtI95nUKt4hxdyffU1tDEC+nLIxwDa4kZjAj9NL8b4pUajUEAOj0woa5xlsMFYA9CQCNx00wsuDYWpcQYhbmuBByLr2DSoIuCQJO4zprwSoWDlqDBwIYVSQWEmVLO5IPUQhHtuZD0K9CqgSp5hqqoa4rY85huWEB3iR6Z1m1aNWVelUVCOlQ/HO+VBCdvhIPyB1m8X4ctr1FNSmwYKzCqZR5ChHQghRBJDSVIGCAcW4fiwAxr8LRrBFAepc9RlGLZFQ2Sbp5RGdGnDPhvA1Kax5dLr93RdW85Sp3gYz+LrtAMHWpx1JXYNT4R2eJDE8qESBdJkgTMAfLWSfGVBkBoPwqg+AmAcZEHrgdNC4uvWquPMqLTCWlXpra7rJUBwJUkm0ktIxtk619QfbY4l3qUVSrXRKkglkIsVh62yARO5AmOoE5fE8dUoVGojyDStLvUekCSTvcADc12eaPkI0z4nxVWswHnhabkkGxFmy3lwsCCJxGIG24fE6Jq0y9Qk+UYuOynA3BFycyiNt4kE6z65M8luGdhS8zy+HqKxhXF6OQxBAYI9tMjMBj+EztqeIFoV3pyQCRY18hjADWkiV9B19tC4HxB6l9wpC2EVgi4M5tKrzCcBGmJnERog45lZaItFRUNxMFSweFZpIK3U4ODv761oaNfiaW1NOJoeaJLXWZO/xU5NQdgY6+usoxQbzFKEvCS9xIjMsWLZIEYjMbay/Eg1RhWR7zMIABGdpyQDlceu5idO1a7Ahnten8LKUFoPSRGc7Hfb0Os7rVmC8LSDM7OF8wALaIvIxDE02yO3Xv20fh/FahpsHcrQWVUgAOVXHLnl94ydh10h4ZwlOrxMU1BBUS1UlwBufLGCYjvAA376/8T/w4lKmgTNImAThqZg5JAgqfaRPWcZvXh7dgHhnihUGxmhORATsoyBAABxuSDOTrJ4niKdUlWm52YK1ostLElRCggRjBBn5DQ/CaIYBRUNoEMWS2ZiFEyT7nTfF+Fw2QIm0YhiehDExMwbcHV3VZDlXg1ShTp03Tla7mDKWwZBickkGMjG+j0/EBUptbaGtIyBUBP8AKVYER7bg415teG81gKjOYPxBpjAJB7RPbU0po8RceZVjGJg7kxAMZGfTWtZ7W/x7qtGnUfh1pkEeYaLfB8hUtgmMAHr6Tl8XHMtLiGamUvzDgTIO69AJzBGwnTnjX8QQFVACjEEzOQPSQWz1Mdup0pW4mkayssHk5pAtA95w2OhzrLQ/2ijUtYwPuzmSG3kKLcHIY52x30x4ZxsU6buAVS8iYaqynoR8MCJABBJ9NZi0aTioCyPyypGI5jgCcQx39Roj8M7CkthdiLjTRsOv/LEgcrg51ce0a4xGdkr+VTo3hQFi+m5k3OCzmxiJ+ERyjIzoJo00lErGmMNUV8AgGQJKhhiQSJk98a7xPjq3Eh18u1kgckWgCCADMYxA9NR4VwjtVoiplHIAcuSZH4SDADASAOhG+sxqw3/8ibqiEKCwUCoTAAkzYDBeRs2Ik6qEby6tMF3WpJBQKBJwQYnm9AYjtr2vE/wiajb2qNiAGt6COkQI7EemvB8T4WKt6AW1KRtimw8lyDBI3wRJEYzp7pRjQpeJp90lFVJSm15Ycs5jqLiCc9PWcaV41TRKAl0xaMmoD+Ig3YwM4C7nOdZlCiER7yVrCTA+IWryjAMrvPefXReL8XNZRdC1GYnbkUR+QAnTwOTy0alYwWYqfiWVjIkAGAwjGJO8ToPiTMQrqAaZJUggqw9ASsCczjoe+iOgp0vMAuWwNMlr5A3iYHcdADPrPhFbznFKoQ7ReQYgnI22JAJG3rjT9L7LL4ZUphitVrVzK/hI9YOdv8a1v4a4GvXppTDVSzGSQ0b95BJ751ncJw5puyKC9N/Mp+Uc2nNrLJHL8IPox9NOcJ4jxfCmnSQGmjxzBhekDKhlYys/XYmNFt9KT5YDGpQq1EVzKs9MuTtDZzEidbHgHF1a7WvxMBQxV4DluYADn3E7DBic9NB8S8Npik5YmWlstktuT265O0duuZQvRkRUOBdInGZGRsZ7wNXPs8emn4q9RuIZfNd5QK4AADRJUZwoIMmTieukvCeLSi1Ra1ImlWwQSSEHsf8A7b+o07UqV1UsyqxycGSY29zH9dJpXqLw7MyqArXCSWeGMWDoVGWOPmMaPCB41jTcGm6VVWcKbjAES3/89vXVOO8XK2BQ0kl2uFpbYCVnbG20AR3014dUepUD01RQQt1x3CgTELKz9c9dT4mtMcStKTSBS4i4EI5kr5ZOVEW4Mbk7Rq2xZKbbxk16NCmiNgsxY3ZcKbdpAQsenUnYbpcf4oTQWk0l2YTkgNaTh1noTI9dVo0XSqFeoBAuVgfiB2OMR6+2iW01va3zBMvLFiAdyJPfOqT5V+mlwvhtOnwxqsWAQkkDF0AkIPdrQOu5k9PP8ZeVWteGu+IjcHriBadhGm6/HOYClrCblpMzFVk/hDNBJibj/N0jQ+HYGpUqMKksZZRIAnYEDridPnkeOD3H0w6uyAX3B7lAEktuYA3Y9e+hjxWoioAFyQ9zKGiGEBxiMpgMADJ3wQolRM1C1RFU3lAQEbPSLYIJ2/PfTgtai7gAVD0ug7So7Qot6RjvovLXgTiKRUpXWCVe4TMNzZFqgYaYwf8AGn4v499sSmqDyyCGZYJEWkEDvzHHaTI6HF8Tr2+XUdAWiLxdAPeMFj7xtGM6P4vXPF0l4h1prUItC05QRlQu5JEDrJ9tZk5028Yr4VSo1HqCoZb4gckmB0tIAtAB/vsY4ziqkLXY3gkQHDAgnBInoYInp650Kl4ODUUhLAbZTcjuQw2PyPrp+uanD0oqU1cPyfFdnFpIAJE7Zj0jGrnRxjq3h85NoYEk29YB3zsoBGDtByNZfHUHquaiXkmLSMkmBIuGGH79iAGmZC1TSiJqWlbj0wIGOh6a6r/EQp1RNNfhglcSOkDaI6aUvW81ip4hWIQAIyqqgEwoLCZJ6Ex69TpTj+FFp81nDH4OUWsRgZGDPuInOvR0v4up0K9OrSthJw6lyZBGQCIOf11n8bxycRULujtJLKwWKfPnC7KwaQbRByfatsuKTeSvhXhYRCagSIJN0YAEnf0Bx16ag8ctNgAlRVqQVnlgd5yxEgwOogEjOhtS5bK8rWVlbn3CnAIjBmZx76Y8OTzN15AxtMksx9TO109c6c1bgX8P0q7O/lMsQxZibphZmIiRtnrjOl+C4pQzh1LSQxkE5742zsRr1Pg32Ja1elXqLSSJps5NrdHggGSDt3B+WsSv4kUrEJ8NIkeYEY3AxEjELAnacz7G8rF/E+NpmiQqEMxyxmnMEEiSZc5ByNDogJUqGmWVlWQRvUDQMgyGgyN+s9NOfavNKPAqM8ghYAGABynbbbrvqvH01rWimYZQCCZVAfxCInfPrjQTPC+OyPLtUVTTKsbSfSRJgb53n020i6OE8lChqAgAMyqRIESPhEjv3EwRofDswtKUCXXepfaxI64YddO+OVeH8qnTHDVFaoZas9q8uxsAk4JXJOc99PheS3h3g6hZYMA4iL4AnfIiTjOl+MrUqJalTYEK33ZneRkq+OUNcLhv03nWt40hSgqkrUIMkEAEiIGCSB1OM/TWSSLkCNRXlkrlrTMA5I5jntAjvpwaU4Wm7AmGqPDMGV1bJgsCJnYATvjtpjgKFWs6eW1/mEqDsQ8csz06Rjr20z4jSBRjPmVPwhbZBPYATGwyTv6HWzU8gGmUNtWkgMLy1FMZBG8enpI9c0xh+KcK6vUpVw800E2zyiJJEmI6lTv751bgPDqwpLUpS6/yk9s8vyIydaPjPidXjKzvdTqFqYUhAQAAD1fckztMH6axqfGVKdMoFqeU4KuhNyhgR0gmmwiCDE4G2mW4PaD40wguhtIkETBB/X5ahOJJp2UGMs1rMxMxGxwOW2cjsdurdLiaP2e1ageowKhbSH2EXAGLRHX8+geEoLRklQeUKLQZJM5beNv69dam0XIJ4eDTgQA9wVUDXXhRcWBJm0DEbnPbTPCVijVBVVftBeUGOcHaCMHJKkdBG0adXw21ErubPLzGblJJzgYPw+2DOcX4PwN3ZXd+e4wsAiJGxuEnAz+m2sdXXJ5rU6LfEYXE8STSVqzllBkBzzqZyEbdSRurSO40twxckvStW0kqXIIt7kEZEbyI31u+P/w+TWtpsPLppDNUUU6V4FzCJzkgSF3MgQJ1m8Bwdak1wRoZIUqwlJg5M5wCPn30dPV03k3p6ong+OamkCtTYx8O6tA2+KZMb400zmlUDQ5apTQsgAUMn4WzMGVBycjPprR4f+CErkkBVcZBokNkZh6OH+YA6Trh4BTNUl65emDBq0QmRAKSXME5IwScdYnR/bpP8q8zwnEZZSVKySCJML/KbgJGYnTXifCIaavTKqVnl9IzHfPf09ta/D/wrVoVS6APgiDi24ETmcLPY4HXWjwX8GoaVjznPxGEJ3gbdumdPV/pME6HhqRNwNVbEWGAMl2nYiT27QPTGNj+G/DFrTWdxTQSSah5FxHKBu0YAEmATBjXrm/hWkSC0sYAJP6Y/PbbSdX+CEIKeYyrPwiIYdNxIaSc9jrP9Pg9jy3FePEVyaSgrAABmBBMQPWdHTxV6wZHUqsWzbcJ/wCUlTsZwDmMZx66h/C9IC0LAAkQYMjeTE9+vfWen8I2upoutMTJDAvJ3Mww6Yzvpn+nyL0PP8KlRagFUKyqStqGLejG0iCYA7mBpup4RTes8IvKB5fKR5nL8fNaN5hDBGJnXo+H/hNCzFi7M0lnDW3Sc4EfT30er/C1PFxLT0PMo6yoaQDj550d/wAHt+Xhn8Oojy0qU3p1Z+8aeWT6AnpJ2AjVvE/Dwqmn5ZKMT5b02ZjEcsy1u+T7n5ex4DwSnQrrXQKxRrgGEgkiJIU7zme+j+M8HRrV/NZVps6gMEMhiJ52HLzEESY2Gjvk4PZXluD4ULw3llVAAE5mSfi+GRO+SRrL8L4z7OcmxkIySDBOxE4xuOn117Ph/AVLhWZWQgghiAcxjA/WdTU/hyjgqrJ0NrET1lsyTP6zrX9OR2PIMUkU66i0hbal34SIVhAkRE49dNrRDo0KatQEKxIif+QlYAjaMcw99erp+BUIE0lMEyNx8hBBEiTpulTRALgLRjaBIwOmRtvgRrPffR7J7eE4m5gHS+m91oYssjvgb56Y6aa8H4QiVdg0m6Y7AY7kmPzOvX16CMlpRAQc8oJI9xkH11nDw0U2Cr5ihuoYxMQc9MevXWp/oL0ayeG/g6pWoO9OswqgsxpXRcpBY2yBkE9Tt11ah/D9KnSBZ6uVaDEQDB6oQpnoud516Ol4IEUJdCgMIU7T0zsc+2i0+HAQLaJAtBBgxtg7Y31y7urXTI8YnAVLHSHckFA3S38OfhEddyZ27J+DeEJ51jw5kA4VmWd8GBtB319BfgwyBbmIyA0ZznmmCe0gdvfWa/gaGL+dwcNaoYdRJAyBE763Ouud6YwvF/DadFnahNisoNVFkU7tg5ttmcT+UyNFreErWi2oGdlRiFPKwwYdQd4BEAgGBjOtnh+GVAwVnAMBs/EBnnBBu26ydH4fgF/9doG/KIIn6Tsfpq7r7OSMPjP4erXoxNq9bRDMOsSciQR021PFcLUYr5c8OUBudijMQ9owDlgIzAPfAGvQVEJYGMx0JBH7Hv8APUXiSWlgOuwH7znVt91ZNYFL+GaDDzLqhq2sXK+WqloGVAUxk7ZnuNtCoeAo3lowPmAljVmGbYQMERtiZxr1NeonxQIxt8gNpnb8tUr3eWRTJUHdZiciesHYfTWec8nhi8Vw13DtTqKfOvHOCPLCg9BEyepP+NavH8WldLjTpo6ooCKbZKA5MgZIMRM7QdN2AjmydthJMRJEZGc/0nQq1MkyxBAURtI2HzAEazm+WtJUDdkDnEBgZDED/tgx76tXoUyLlSWUggiBbA3AwT/1GY0zSAvAaYxjO3oR3/fTTJoy7FgC0/8AWIG0QBOeonrmdaxnXUGVbWS5WGxUwTO+0YPbQOE4NVHKFCjHw53MA4OAZIGwk6evVZIjHQ/QRPvo/EqymGVlO8MCCfbuP311YdKGJHQHc/saBxKMWWDy3RsZ/vp1yd/3vv7ar5ebvp+emhzVYgZgYk4IEDaf3tpdqcn5Rg/6025zIIUzOAB+Uar5mMgY6zJ/TQtBVgATJPoPTUzbyiIJkgdI649MaPcCIAIPrGfz1am6jbJ7f41YtB9tvptmDI31ROHjrPvJ2/fU6POSDA9f6Y0NAF2JE9O/9vrqQRpqSQVg77fnoVakvpJzI6jPQfPR1MCWJ3n0Hz/pqlSoMNOZ3HT5xqJenS3NxnHLsFjpjI76bKqQDk7b/wBxvoNuJOSDvOT9fl9eupLGDgmD8x9P7ayUvaRHfpP7I/LV6aGLIGMyR6Rud8DvoKOAZjJ6wY2Hzz/fTFHjAxAjInGegknOMDue/bSlvs4kiR0zHb9dB4hwBBB+XT27b6vWdXXBJnsdpn0wY0FeGtMkXIdyfpgdPUeukKmny8uD2kZn+v8AfRqHEXG0AbdcmRjUcSsLjbpO49o9f6aRocOGb4yNpyY9TE+2ffQmktAiT22GApj1xqKXDquPrBbr7/07aqtaMg/nOfnOoFcm6duhG4/zqm1XgHiuDDiB/eZ7nR6rMIYKNgB0AAGAAO3roQ3K5xHznt11I4dydyJxtP5d4xpoiTULSouJBJtjfOPn/Y6XptPOTBGN4B+mf9aYqqQdyfXr/vXDhxaDBAJPbmIjMfvtnT6CBB/m2/DAx6gg/XV3BmF5QMZ6kdNOeC+KGgzCnBLRNwyIxjPcjH5ajjeJNVy7jm6n4TgQMbaM5O8EagEYjpP9fn66ijw4mbpldh32nrBj940PiKTAGIOY6gjqCDO4OZ1VPNBu5SzZIIyZ3JPXMH30+g0eHd0lUi0bmArMN8xv8/roHE1HuyA099/yG+i0GB2OfUY0esizbOfT6SNXtM6sQVkjDSN8iOg9DI209S4x6kCS9qhQWIwANpHr9dLV+GBwon9R7HppetTjlLFTvvv6/wCtOLTVcx1+udUpo2YO+wzOmQt2Bv7bb6saJ7/TqPeNVRWxuxMfSJ9t/b+mo8skz65IzOma/YKR+XvtpVuOCiM7wDn8yTrJW4mmCCowY9ff6aAEAVAu6g5OTk9D2zv8umm5Bhtp7/5yRqSgPN0+SiJ6akhSIOebYgGY/WNdSok+vqTnH6aHT4yncAhAySQADcY79T0zp5uAqCHPLTJ3beOhABkiOsfPQSzj8IO2f3/nSopVIORn03jfp26466YqsochXuAjcWyevXI2zqlSsWAjEe2J7kbHTaIFTcBoZo7+uYGT9NNinObo22wses/s6q+F2IJ29PrnOpWsByGSDgz+X7Os+WvCTwymYzkG2YJjsds/1Pyunh9BUHlM5LfGHiBBMEdQfmd9BbhVH/jZlJ6DM+4PT6aFUvAI3I2AOD75xjsDpzQaV0AAVRJ6T/YTt++mqVKoJsmG94IkYjHrP+tAHDlgBnBmRPzBkjO3y1bheBjCs2O8Y69uk9Z6avxK1XjEem059usaWVcwnxbmMR79PT5af4hFyT0HTfHoP00OhQGW3DEESLTnr676fwRVVGLVnox6A/776g1RJMnIjA/P8/pphlEE7/ofygdc6TqU7ixNqqNpx13HzjVPB9jVa+AItUbkycQQf6b6Hw3EEqSGgAY2OfTPv0MxqrrDSxZlbJHeck/MzruEIscIYDz2YicH2P6avS4WqVd5JMA9BA2zjpmdj/aBXmFPMIORn5Y3k9dT5IDAiGE7z07/AONHFSRBHeeaPXcbd+mkBcNSbBKwDJnYb46dgx27D2LTqcxDHuBjG0iYkyTj5741PDAzy5MbHIjaZJ/TT1Xg38ovaAjZJNp9CQTkDRyuCdhwTIwQTEgdonufpGjCkpAFou+k9Pmc6VPGdLmjYjvEdzmfnq9FiuBMEjtkA79TPtuNPI4QIUnmO8BRmD1nGIzjuNCr8QRPfv20zVqqwJYNJwsLgnsTuCBJxtGlK558RsAwG230HTTPtL8LxgOxbt1j9On+9H42kGbckdIEnb1x/rSjKF9tu8+vptGuLjtI7bfToRqnnVTiD1z6f1/vqbmG0E530JhAk4B6k6hKxAMfv37ddBRUrMZGAZ74/tvq1GixEggn85+sxrhtgYI3xv10Hy2GzCPbbWbyfAv2ZkQg7xmTuflsNtUKAgd9sbTnB9ttDDtO8jO4n/GNGPFBQD09AMakG1FZJtEgEnE+3v01P2oOJlWwIJEkdOvyjtGjESDgycTt7aVqcOTM8gHUYk+vfp6avKEpvCeVJtnAOwOJj59frqlDhidzAAlZk7dJJMQP6+uu4bhGJzkHrI/LEbTonDA/ykxvgbEiOxMZH9dFMWo8QYAgg9RjHrkZ6YGpBSBmD1mevcdp1NOiXENCk5bDfhEzyyT1wPTvpdqGw/CJ6GQOnXr2B1I6CACZG4gA/vInQGrG4CPT9OvTULxAtAKgFe0gn979tSWMAmGB2P7/AE0wUVqkCOs7A9M7z/T10Z6hIMYPoO3vtpM1+cAjlJEkAEgdYzE+mjitI6bHqTt7du+m+QWNQE7EEdup+ejUWZsHbf1+mhcSmcEn9zOOkTqVJIm4XbmDnHyxnrpog9QBpwJPrGe3fWTV4AXYBbuPl2j8taVV4zBPQEbz2JHU66nS8wF1YetzQ3aACd/caiV4RQWCDAHTC+pgdOpgbdfVqhweGN0W5JJjr0BPNPpPy0F6WwgkziAST8unXU/aWU5At7EwQfQx1x2zowhIgnMx3iQfSNjOqUAbQGmJMHfPT1/yNN8NUJN+w6j33zkZ2n21LoTJhTHUCM9zquaJsLVahIBIyoOMYjJO2AP3OmalclVJJD5wRKkAfhxmQPTQ08VCwCCJjoIgzn5ddVatDEesY6entI30/i/Q6oGO5/XtMaUWsokTAMiQJyDkEY29uunqjTarbZj5xdviTjpoFbg1Qx8QbMBRKkHPwwO3+NaZRwgkSBFRpaJwMwAPfvtnGpq+JXOBYBUUQSgIwDGRON950GoO4dSNt9uhn1zpThuJSkSxJsdsOB/9vniN5jfQfTTrkfiuyYOJk/Ibf31NEmCYwNhtM/r30rxHEO1UqF+7EDMyf5i0gmJgCNvc6epUQoE3H0WBHrnTLwrOTNd59gPUT8uo1CPAjeMiB/TfpoFJceuOs9IP7nVnfaNtsbH+2dYaFrNIBkz8tDQyY7HrqyRmZ9SNv96gMrGBiIz2k+3YaILFmZs7drcf0Gh1ABJHxem+/T1nVmpRuS30GrvRYkT09xt7Df8AzqIS8cdiSCeu5/cDV6nDsVDEkSSREEx7fQ76g0QZ7jaAD0xvqF4gkENg+8gz+g6QNXhcXkfhlIme23eeu2NLO0GzIMg9wR9ZGNGQsAO22c+v98aEeMKx65jc4xidUVpmklxB2A6ZP7/wNE+zOSFAnE4OTn8j6fnpBeI/E0KOx/Y0erU5e7Dpv8z6e+pKVGAyd9hInI799WQYBPSdj/Sdj66HU4snJ5vT5aElb+U47eo3xseukC16Vy5JmNz2OPrGr1kZ0QSF8tSoIFpYM0kG2BI7xmR1zofmggEE8u+d99sb9/bU0OILGDAHofbedFmmXB6wAXt7QJHfuGx+elCpABXKDfpHYHqY+Wr/AGm4E5I6mPyEHf1Go8xSNiZz7Db2/wB6ZBo6t90MC6czN0RMQP6/10rU4ogkR8UEkkST6/LVa1QgBRBnMkHPpP79dUBEiQNz9evt031Yjf2kA4AvBgEHb0xnQUph1tYA5kdfrOfTSniDOoNvPJM25I989flofA8dcBdcGJiCCDA/XfpnVZxpnw1lRiAIhR0nB7RmNu57/M9euAB2/wC3pn074998DSS+JEsQVhf5tgcRJkY30dhIPUn4gBPXpOidKvUCpUuTkEyQYBGPy7DbUtRkiVa1t7SBbAx8USDsTnU8PWA5YIg9Rtv9c9fTV6rrtjtAz+mt4xaQ4sABSZxEEn8hHfV+IkujFcm6TJ2xMjoBCnU8SzOAoKhAR0wT8tzoCOBBI2MYJPaSZ/tuB2GnItGqMsKC3sPhHyPeemgHiVRyLAZySV3B2z66v9pDYEKPWflPf3iN9J8ZxLXoqICDBMCV367S0SdwBO+mCtSk/mHEAfv5nVq7Zgdtsx+vvtpKkhZyVUqoODAaNwMhj19TvmNEpu5JlcLuBgiT33+mi0yG04jBP4VNsQO+fz0Q0iVjA32+eu12s5w1apUp2xnck7D5z1PttqzMACCTAiB0yffXa7QlUYAEifb+mmKvFGZO57dOuu12j2Q6lQZxv/TVXrioIg9zP79NdrtaZhgU4UAbbZ6d4+mq8Qu3pn17/XXa7VIKyuI4lVJWD+UbfXrqlTxMLEgmQJ21Ou0tYe4DhldbzOZEAkbHf9dApQCxOZkLGImJu6kW4iddrtY3mnOA7cmYJAnt09zpngeHFSSJBu3BiCCQMD4p9dvXXa7WozfATP5dokwx6dOnz7xqvFg05I6CY/z/AL12u0qcwnV482kjGDPyPT5nRg1tpX4mJyf+obp6HrP9ddrtFanip4eszVChhCJm3IPXqBqeM4CCOY3Me2JGfSPfOu12s75OeAfLa43QMZgk7Adxpit4jUpUyUhYb4hh/rEkxtnEa7Xa37xneNHTifMCYPmkXMxaQTEYxI7xnVuLcqc9BrtdrPTV1QrwzjDFVIYwB6xJOIzqQt3QHoZ64/wddrta6byL4Ap8XCgEXRME5IBP1kDEzqKNJGJZAVYSY6Yye8nH+tRrtNUNPUAQk5WewByMf07baOCpaLeYDMzHQYg+v66jXaz7a9P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32562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961158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1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7089" y="533400"/>
            <a:ext cx="6347713" cy="1320800"/>
          </a:xfrm>
        </p:spPr>
        <p:txBody>
          <a:bodyPr/>
          <a:lstStyle/>
          <a:p>
            <a:pPr marL="571500" indent="-571500">
              <a:buFont typeface="Wingdings" panose="05000000000000000000" pitchFamily="2" charset="2"/>
              <a:buChar char="q"/>
            </a:pPr>
            <a:r>
              <a:rPr lang="en-US" dirty="0" smtClean="0">
                <a:solidFill>
                  <a:srgbClr val="7030A0"/>
                </a:solidFill>
              </a:rPr>
              <a:t>Classification on Stones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7089" y="1600200"/>
            <a:ext cx="6019801" cy="3073400"/>
          </a:xfrm>
        </p:spPr>
        <p:txBody>
          <a:bodyPr>
            <a:noAutofit/>
          </a:bodyPr>
          <a:lstStyle/>
          <a:p>
            <a:r>
              <a:rPr lang="en-US" sz="2800" dirty="0" smtClean="0"/>
              <a:t>Mainly classified in 3 ways..</a:t>
            </a:r>
          </a:p>
          <a:p>
            <a:pPr lvl="1">
              <a:buNone/>
            </a:pPr>
            <a:r>
              <a:rPr lang="en-US" sz="2800" dirty="0" smtClean="0"/>
              <a:t>	1) Geological Classification </a:t>
            </a:r>
          </a:p>
          <a:p>
            <a:pPr marL="1314450" lvl="2" indent="-514350"/>
            <a:r>
              <a:rPr lang="en-US" sz="2800" dirty="0" smtClean="0"/>
              <a:t>Igneous Rocks</a:t>
            </a:r>
          </a:p>
          <a:p>
            <a:pPr marL="1314450" lvl="2" indent="-514350"/>
            <a:r>
              <a:rPr lang="en-US" sz="2800" dirty="0" smtClean="0"/>
              <a:t>Sedimentary Rocks</a:t>
            </a:r>
          </a:p>
          <a:p>
            <a:pPr marL="1314450" lvl="2" indent="-514350"/>
            <a:r>
              <a:rPr lang="en-US" sz="2800" dirty="0" smtClean="0"/>
              <a:t>Metamorphic Rocks</a:t>
            </a:r>
          </a:p>
          <a:p>
            <a:pPr marL="1314450" lvl="2" indent="-514350">
              <a:buNone/>
            </a:pPr>
            <a:r>
              <a:rPr lang="en-US" sz="2800" dirty="0" smtClean="0"/>
              <a:t>2) Physical Classification</a:t>
            </a:r>
          </a:p>
          <a:p>
            <a:pPr marL="1314450" lvl="2" indent="-514350"/>
            <a:r>
              <a:rPr lang="en-US" sz="2800" dirty="0" smtClean="0"/>
              <a:t>Stratified Rocks</a:t>
            </a:r>
          </a:p>
          <a:p>
            <a:pPr marL="1314450" lvl="2" indent="-514350"/>
            <a:r>
              <a:rPr lang="en-US" sz="2800" dirty="0" err="1" smtClean="0"/>
              <a:t>Unstratified</a:t>
            </a:r>
            <a:r>
              <a:rPr lang="en-US" sz="2800" dirty="0" smtClean="0"/>
              <a:t> Rocks</a:t>
            </a:r>
          </a:p>
          <a:p>
            <a:pPr marL="1314450" lvl="2" indent="-514350"/>
            <a:r>
              <a:rPr lang="en-US" sz="2800" dirty="0" smtClean="0"/>
              <a:t>Foliated Rocks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1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762000"/>
            <a:ext cx="6019801" cy="3073400"/>
          </a:xfrm>
        </p:spPr>
        <p:txBody>
          <a:bodyPr>
            <a:noAutofit/>
          </a:bodyPr>
          <a:lstStyle/>
          <a:p>
            <a:pPr marL="1314450" lvl="2" indent="-514350">
              <a:buNone/>
            </a:pPr>
            <a:r>
              <a:rPr lang="en-US" sz="2800" dirty="0"/>
              <a:t>3) Chemical Classification</a:t>
            </a:r>
          </a:p>
          <a:p>
            <a:pPr marL="1314450" lvl="2" indent="-514350"/>
            <a:r>
              <a:rPr lang="en-US" sz="2800" dirty="0"/>
              <a:t>Siliceous Rocks</a:t>
            </a:r>
          </a:p>
          <a:p>
            <a:pPr marL="1314450" lvl="2" indent="-514350"/>
            <a:r>
              <a:rPr lang="en-US" sz="2800" dirty="0"/>
              <a:t>Argillaceous Rocks</a:t>
            </a:r>
          </a:p>
          <a:p>
            <a:pPr marL="1314450" lvl="2" indent="-514350"/>
            <a:r>
              <a:rPr lang="en-US" sz="2800" dirty="0"/>
              <a:t>Calcareous Rocks</a:t>
            </a:r>
          </a:p>
          <a:p>
            <a:endParaRPr lang="en-US" dirty="0"/>
          </a:p>
          <a:p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2579291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2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381000"/>
            <a:ext cx="6347713" cy="1320800"/>
          </a:xfrm>
        </p:spPr>
        <p:txBody>
          <a:bodyPr/>
          <a:lstStyle/>
          <a:p>
            <a:pPr marL="571500" indent="-571500">
              <a:buFont typeface="Wingdings" panose="05000000000000000000" pitchFamily="2" charset="2"/>
              <a:buChar char="q"/>
            </a:pPr>
            <a:r>
              <a:rPr lang="en-US" dirty="0" smtClean="0">
                <a:solidFill>
                  <a:srgbClr val="7030A0"/>
                </a:solidFill>
              </a:rPr>
              <a:t>Uses of stone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1447800"/>
            <a:ext cx="6347714" cy="388077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800" dirty="0" smtClean="0"/>
              <a:t>STONES ARE USED FOR,</a:t>
            </a:r>
          </a:p>
          <a:p>
            <a:r>
              <a:rPr lang="en-US" sz="2800" dirty="0" smtClean="0"/>
              <a:t>Foundations, columns, walls, lintels, arches, floors, damp proof courses, sills etc..</a:t>
            </a:r>
          </a:p>
          <a:p>
            <a:r>
              <a:rPr lang="en-US" sz="2800" dirty="0" smtClean="0"/>
              <a:t>Heavy </a:t>
            </a:r>
            <a:r>
              <a:rPr lang="en-US" sz="2800" dirty="0" err="1" smtClean="0"/>
              <a:t>engg</a:t>
            </a:r>
            <a:r>
              <a:rPr lang="en-US" sz="2800" dirty="0" smtClean="0"/>
              <a:t>. Works i.e. Dams, Docks, Bridges, Piers, retaining walls, abutments, lighthouses etc..</a:t>
            </a:r>
          </a:p>
          <a:p>
            <a:r>
              <a:rPr lang="en-US" sz="2800" dirty="0" smtClean="0"/>
              <a:t>Paving of roads, footpaths etc..</a:t>
            </a:r>
          </a:p>
          <a:p>
            <a:r>
              <a:rPr lang="en-US" sz="2800" dirty="0" smtClean="0"/>
              <a:t>Railways tracks as ballast.</a:t>
            </a:r>
            <a:endParaRPr lang="en-US" sz="2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304800"/>
            <a:ext cx="6347713" cy="1320800"/>
          </a:xfrm>
        </p:spPr>
        <p:txBody>
          <a:bodyPr>
            <a:normAutofit/>
          </a:bodyPr>
          <a:lstStyle/>
          <a:p>
            <a:pPr marL="571500" indent="-571500">
              <a:buFont typeface="Wingdings" panose="05000000000000000000" pitchFamily="2" charset="2"/>
              <a:buChar char="q"/>
            </a:pPr>
            <a:r>
              <a:rPr lang="en-US" dirty="0" smtClean="0">
                <a:solidFill>
                  <a:srgbClr val="7030A0"/>
                </a:solidFill>
              </a:rPr>
              <a:t>Required Properties of Good Stone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447800"/>
            <a:ext cx="6347714" cy="3880773"/>
          </a:xfrm>
        </p:spPr>
        <p:txBody>
          <a:bodyPr>
            <a:noAutofit/>
          </a:bodyPr>
          <a:lstStyle/>
          <a:p>
            <a:pPr marL="514350" indent="-514350">
              <a:buAutoNum type="arabicParenR"/>
            </a:pPr>
            <a:r>
              <a:rPr lang="en-US" sz="2800" dirty="0" smtClean="0"/>
              <a:t>Structure</a:t>
            </a:r>
          </a:p>
          <a:p>
            <a:pPr marL="514350" indent="-514350">
              <a:buAutoNum type="arabicParenR"/>
            </a:pPr>
            <a:r>
              <a:rPr lang="en-US" sz="2800" dirty="0" smtClean="0"/>
              <a:t>Texture</a:t>
            </a:r>
          </a:p>
          <a:p>
            <a:pPr marL="514350" indent="-514350">
              <a:buAutoNum type="arabicParenR"/>
            </a:pPr>
            <a:r>
              <a:rPr lang="en-US" sz="2800" dirty="0" smtClean="0"/>
              <a:t>Strength</a:t>
            </a:r>
          </a:p>
          <a:p>
            <a:pPr marL="514350" indent="-514350">
              <a:buAutoNum type="arabicParenR"/>
            </a:pPr>
            <a:r>
              <a:rPr lang="en-US" sz="2800" dirty="0" smtClean="0"/>
              <a:t>Hardness</a:t>
            </a:r>
          </a:p>
          <a:p>
            <a:pPr marL="514350" indent="-514350">
              <a:buAutoNum type="arabicParenR"/>
            </a:pPr>
            <a:r>
              <a:rPr lang="en-US" sz="2800" dirty="0" smtClean="0"/>
              <a:t>Durability</a:t>
            </a:r>
          </a:p>
          <a:p>
            <a:pPr marL="514350" indent="-514350">
              <a:buAutoNum type="arabicParenR"/>
            </a:pPr>
            <a:r>
              <a:rPr lang="en-US" sz="2800" dirty="0" smtClean="0"/>
              <a:t>Water Absorption</a:t>
            </a:r>
          </a:p>
          <a:p>
            <a:pPr marL="514350" indent="-514350">
              <a:buAutoNum type="arabicParenR"/>
            </a:pPr>
            <a:r>
              <a:rPr lang="en-US" sz="2800" dirty="0" smtClean="0"/>
              <a:t>Specific Gravity</a:t>
            </a:r>
          </a:p>
          <a:p>
            <a:pPr marL="514350" indent="-514350">
              <a:buAutoNum type="arabicParenR"/>
            </a:pPr>
            <a:r>
              <a:rPr lang="en-US" sz="2800" dirty="0" smtClean="0"/>
              <a:t>Resistance to fire</a:t>
            </a:r>
          </a:p>
          <a:p>
            <a:pPr marL="514350" indent="-514350">
              <a:buAutoNum type="arabicParenR"/>
            </a:pPr>
            <a:r>
              <a:rPr lang="en-US" sz="2800" dirty="0" smtClean="0"/>
              <a:t>Facility of dressing</a:t>
            </a:r>
          </a:p>
          <a:p>
            <a:pPr marL="514350" indent="-514350">
              <a:buAutoNum type="arabicParenR"/>
            </a:pPr>
            <a:r>
              <a:rPr lang="en-US" sz="2800" dirty="0" smtClean="0"/>
              <a:t>Appearance and color</a:t>
            </a:r>
          </a:p>
          <a:p>
            <a:pPr marL="514350" indent="-514350">
              <a:buAutoNum type="arabicParenR"/>
            </a:pPr>
            <a:endParaRPr lang="en-US" sz="2800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78000"/>
            <a:lum/>
          </a:blip>
          <a:srcRect/>
          <a:stretch>
            <a:fillRect l="-8000" r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590800"/>
            <a:ext cx="6629400" cy="236220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US" sz="5400" dirty="0" smtClean="0">
                <a:solidFill>
                  <a:srgbClr val="7030A0"/>
                </a:solidFill>
              </a:rPr>
              <a:t>BUILDING MATERIAL:</a:t>
            </a:r>
            <a:br>
              <a:rPr lang="en-US" sz="5400" dirty="0" smtClean="0">
                <a:solidFill>
                  <a:srgbClr val="7030A0"/>
                </a:solidFill>
              </a:rPr>
            </a:br>
            <a:r>
              <a:rPr lang="en-US" sz="5400" dirty="0" smtClean="0">
                <a:solidFill>
                  <a:srgbClr val="7030A0"/>
                </a:solidFill>
              </a:rPr>
              <a:t>               BRICKS</a:t>
            </a:r>
            <a:endParaRPr lang="en-US" sz="54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78000"/>
            <a:lum/>
          </a:blip>
          <a:srcRect/>
          <a:stretch>
            <a:fillRect l="-8000" r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71500" indent="-571500">
              <a:buFont typeface="Wingdings" panose="05000000000000000000" pitchFamily="2" charset="2"/>
              <a:buChar char="q"/>
            </a:pPr>
            <a:r>
              <a:rPr lang="en-US" dirty="0" smtClean="0">
                <a:solidFill>
                  <a:srgbClr val="7030A0"/>
                </a:solidFill>
              </a:rPr>
              <a:t>BRICKS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1600200"/>
            <a:ext cx="6347714" cy="388077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Composition:</a:t>
            </a:r>
          </a:p>
          <a:p>
            <a:pPr lvl="1">
              <a:buNone/>
            </a:pPr>
            <a:endParaRPr lang="en-US" sz="28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5890219"/>
              </p:ext>
            </p:extLst>
          </p:nvPr>
        </p:nvGraphicFramePr>
        <p:xfrm>
          <a:off x="1066800" y="2560946"/>
          <a:ext cx="6096000" cy="39106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3352800"/>
              </a:tblGrid>
              <a:tr h="650488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</a:rPr>
                        <a:t>Material</a:t>
                      </a:r>
                      <a:endParaRPr lang="en-US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</a:rPr>
                        <a:t>Amount</a:t>
                      </a:r>
                      <a:r>
                        <a:rPr lang="en-US" sz="2000" baseline="0" dirty="0" smtClean="0">
                          <a:solidFill>
                            <a:srgbClr val="FF0000"/>
                          </a:solidFill>
                        </a:rPr>
                        <a:t> of composition</a:t>
                      </a:r>
                      <a:endParaRPr lang="en-US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644912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Alumina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20-30 %</a:t>
                      </a:r>
                      <a:endParaRPr lang="en-US" dirty="0"/>
                    </a:p>
                  </a:txBody>
                  <a:tcPr/>
                </a:tc>
              </a:tr>
              <a:tr h="65048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Silica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50-60%</a:t>
                      </a:r>
                      <a:endParaRPr lang="en-US" dirty="0"/>
                    </a:p>
                  </a:txBody>
                  <a:tcPr/>
                </a:tc>
              </a:tr>
              <a:tr h="65048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Lime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4-6%</a:t>
                      </a:r>
                      <a:endParaRPr lang="en-US" dirty="0"/>
                    </a:p>
                  </a:txBody>
                  <a:tcPr/>
                </a:tc>
              </a:tr>
              <a:tr h="66376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Iron Oxides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4-6%</a:t>
                      </a:r>
                      <a:endParaRPr lang="en-US" dirty="0"/>
                    </a:p>
                  </a:txBody>
                  <a:tcPr/>
                </a:tc>
              </a:tr>
              <a:tr h="65048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Magnesium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 small Quantity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14624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75000"/>
            <a:lum/>
          </a:blip>
          <a:srcRect/>
          <a:stretch>
            <a:fillRect l="-8000" r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857250" indent="-857250">
              <a:buFont typeface="Wingdings" panose="05000000000000000000" pitchFamily="2" charset="2"/>
              <a:buChar char="q"/>
            </a:pPr>
            <a:r>
              <a:rPr lang="en-US" sz="4000" dirty="0" smtClean="0">
                <a:solidFill>
                  <a:srgbClr val="7030A0"/>
                </a:solidFill>
              </a:rPr>
              <a:t>Types of Bricks</a:t>
            </a:r>
            <a:endParaRPr lang="en-US" sz="4000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800" dirty="0" smtClean="0"/>
              <a:t>	Traditional Bricks:</a:t>
            </a:r>
          </a:p>
          <a:p>
            <a:pPr>
              <a:buNone/>
            </a:pPr>
            <a:r>
              <a:rPr lang="en-US" sz="2800" dirty="0" smtClean="0"/>
              <a:t>		Size</a:t>
            </a:r>
            <a:r>
              <a:rPr lang="en-US" sz="2800" dirty="0" smtClean="0">
                <a:sym typeface="Wingdings" pitchFamily="2" charset="2"/>
              </a:rPr>
              <a:t>:: 23 cm * 11.4 cm * 7.6 cm	</a:t>
            </a:r>
          </a:p>
          <a:p>
            <a:pPr>
              <a:buNone/>
            </a:pPr>
            <a:endParaRPr lang="en-US" sz="2800" dirty="0" smtClean="0">
              <a:sym typeface="Wingdings" pitchFamily="2" charset="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 smtClean="0">
                <a:sym typeface="Wingdings" pitchFamily="2" charset="2"/>
              </a:rPr>
              <a:t>	Modular Bricks:</a:t>
            </a:r>
          </a:p>
          <a:p>
            <a:pPr lvl="1">
              <a:buNone/>
            </a:pPr>
            <a:r>
              <a:rPr lang="en-US" sz="2800" dirty="0" smtClean="0">
                <a:sym typeface="Wingdings" pitchFamily="2" charset="2"/>
              </a:rPr>
              <a:t>		Size :: 19 cm * 9 cm * 9 cm </a:t>
            </a:r>
          </a:p>
          <a:p>
            <a:pPr lvl="1">
              <a:buNone/>
            </a:pPr>
            <a:endParaRPr lang="en-US" sz="2800" dirty="0" smtClean="0">
              <a:sym typeface="Wingdings" pitchFamily="2" charset="2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206</TotalTime>
  <Words>540</Words>
  <Application>Microsoft Office PowerPoint</Application>
  <PresentationFormat>On-screen Show (4:3)</PresentationFormat>
  <Paragraphs>133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Arial</vt:lpstr>
      <vt:lpstr>Trebuchet MS</vt:lpstr>
      <vt:lpstr>Wingdings</vt:lpstr>
      <vt:lpstr>Wingdings 3</vt:lpstr>
      <vt:lpstr>Facet</vt:lpstr>
      <vt:lpstr>Silver Oak College Of Engineering &amp; Technology.</vt:lpstr>
      <vt:lpstr>STONE</vt:lpstr>
      <vt:lpstr>Classification on Stones</vt:lpstr>
      <vt:lpstr>PowerPoint Presentation</vt:lpstr>
      <vt:lpstr>Uses of stone</vt:lpstr>
      <vt:lpstr>Required Properties of Good Stone</vt:lpstr>
      <vt:lpstr>BUILDING MATERIAL:                BRICKS</vt:lpstr>
      <vt:lpstr>BRICKS</vt:lpstr>
      <vt:lpstr>Types of Bricks</vt:lpstr>
      <vt:lpstr>Classification of Bricks</vt:lpstr>
      <vt:lpstr>Qualities of Good Brick</vt:lpstr>
      <vt:lpstr>PowerPoint Presentation</vt:lpstr>
      <vt:lpstr>LIME</vt:lpstr>
      <vt:lpstr>Properties of lime</vt:lpstr>
      <vt:lpstr>PowerPoint Presentation</vt:lpstr>
      <vt:lpstr>USES OF LIME</vt:lpstr>
      <vt:lpstr>BUILDING MATERIAL :        BITUMEN</vt:lpstr>
      <vt:lpstr>BITUMEN</vt:lpstr>
      <vt:lpstr>Classification of Bitumen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Faculty</dc:creator>
  <cp:lastModifiedBy>Faculty</cp:lastModifiedBy>
  <cp:revision>72</cp:revision>
  <dcterms:created xsi:type="dcterms:W3CDTF">2006-08-16T00:00:00Z</dcterms:created>
  <dcterms:modified xsi:type="dcterms:W3CDTF">2013-12-13T06:34:21Z</dcterms:modified>
</cp:coreProperties>
</file>